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</p:sldIdLst>
  <p:sldSz cy="3244850" cx="5765800"/>
  <p:notesSz cx="5765800" cy="3244850"/>
  <p:embeddedFontLst>
    <p:embeddedFont>
      <p:font typeface="Montserrat"/>
      <p:regular r:id="rId90"/>
      <p:bold r:id="rId91"/>
      <p:italic r:id="rId92"/>
      <p:boldItalic r:id="rId93"/>
    </p:embeddedFont>
    <p:embeddedFont>
      <p:font typeface="Tahoma"/>
      <p:regular r:id="rId94"/>
      <p:bold r:id="rId95"/>
    </p:embeddedFont>
    <p:embeddedFont>
      <p:font typeface="Book Antiqua"/>
      <p:regular r:id="rId96"/>
      <p:bold r:id="rId97"/>
      <p:italic r:id="rId98"/>
      <p:boldItalic r:id="rId99"/>
    </p:embeddedFont>
    <p:embeddedFont>
      <p:font typeface="Helvetica Neue"/>
      <p:regular r:id="rId100"/>
      <p:bold r:id="rId101"/>
      <p:italic r:id="rId102"/>
      <p:boldItalic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104" roundtripDataSignature="AMtx7mjx60n2NaCJp6KbKuORzhQin1Z0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E7AA72-A9C9-4793-9B7D-83D84A73B47A}">
  <a:tblStyle styleId="{BDE7AA72-A9C9-4793-9B7D-83D84A73B47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4" Type="http://customschemas.google.com/relationships/presentationmetadata" Target="meta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HelveticaNeue-boldItalic.fntdata"/><Relationship Id="rId102" Type="http://schemas.openxmlformats.org/officeDocument/2006/relationships/font" Target="fonts/HelveticaNeue-italic.fntdata"/><Relationship Id="rId101" Type="http://schemas.openxmlformats.org/officeDocument/2006/relationships/font" Target="fonts/HelveticaNeue-bold.fntdata"/><Relationship Id="rId100" Type="http://schemas.openxmlformats.org/officeDocument/2006/relationships/font" Target="fonts/HelveticaNeue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Tahoma-bold.fntdata"/><Relationship Id="rId94" Type="http://schemas.openxmlformats.org/officeDocument/2006/relationships/font" Target="fonts/Tahoma-regular.fntdata"/><Relationship Id="rId97" Type="http://schemas.openxmlformats.org/officeDocument/2006/relationships/font" Target="fonts/BookAntiqua-bold.fntdata"/><Relationship Id="rId96" Type="http://schemas.openxmlformats.org/officeDocument/2006/relationships/font" Target="fonts/BookAntiqua-regular.fntdata"/><Relationship Id="rId11" Type="http://schemas.openxmlformats.org/officeDocument/2006/relationships/slide" Target="slides/slide5.xml"/><Relationship Id="rId99" Type="http://schemas.openxmlformats.org/officeDocument/2006/relationships/font" Target="fonts/BookAntiqua-boldItalic.fntdata"/><Relationship Id="rId10" Type="http://schemas.openxmlformats.org/officeDocument/2006/relationships/slide" Target="slides/slide4.xml"/><Relationship Id="rId98" Type="http://schemas.openxmlformats.org/officeDocument/2006/relationships/font" Target="fonts/BookAntiqua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Montserrat-bold.fntdata"/><Relationship Id="rId90" Type="http://schemas.openxmlformats.org/officeDocument/2006/relationships/font" Target="fonts/Montserrat-regular.fntdata"/><Relationship Id="rId93" Type="http://schemas.openxmlformats.org/officeDocument/2006/relationships/font" Target="fonts/Montserrat-boldItalic.fntdata"/><Relationship Id="rId92" Type="http://schemas.openxmlformats.org/officeDocument/2006/relationships/font" Target="fonts/Montserrat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48eb498df_0_5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" name="Google Shape;107;g3548eb498df_0_5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3f12814cb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3" name="Google Shape;113;g353f12814cb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34c850ebf_1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g3534c850ebf_1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34c850ebf_2_43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g3534c850ebf_2_43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34c850ebf_1_51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5" name="Google Shape;135;g3534c850ebf_1_51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34c850ebf_1_61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g3534c850ebf_1_61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34c850ebf_1_62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1" name="Google Shape;151;g3534c850ebf_1_62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34c850ebf_1_63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" name="Google Shape;159;g3534c850ebf_1_63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34c850ebf_1_63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" name="Google Shape;167;g3534c850ebf_1_63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34c850ebf_1_65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3534c850ebf_1_65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" name="Google Shape;47;p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34c850ebf_1_66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3" name="Google Shape;183;g3534c850ebf_1_66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34c850ebf_1_67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g3534c850ebf_1_67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34c850ebf_1_69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9" name="Google Shape;199;g3534c850ebf_1_69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34c850ebf_1_9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g3534c850ebf_1_9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34c850ebf_1_70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g3534c850ebf_1_70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34c850ebf_1_71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1" name="Google Shape;221;g3534c850ebf_1_711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34c850ebf_2_45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8" name="Google Shape;228;g3534c850ebf_2_453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34c850ebf_2_46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6" name="Google Shape;236;g3534c850ebf_2_464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p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85483448d0_1_2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g385483448d0_1_2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3f12814cb_0_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g353f12814cb_0_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34c850ebf_1_57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g3534c850ebf_1_57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p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85483448d0_0_1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2" name="Google Shape;272;g385483448d0_0_1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34c850ebf_1_49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1" name="Google Shape;281;g3534c850ebf_1_49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7" name="Google Shape;287;p1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3" name="Google Shape;293;p1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534c850ebf_1_75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g3534c850ebf_1_75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34c850ebf_1_76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g3534c850ebf_1_76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34c850ebf_1_77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5" name="Google Shape;315;g3534c850ebf_1_77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34c850ebf_2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1" name="Google Shape;321;g3534c850ebf_2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3f12814cb_0_1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" name="Google Shape;62;g353f12814cb_0_1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34c850ebf_2_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" name="Google Shape;328;g3534c850ebf_2_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34c850ebf_2_1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5" name="Google Shape;335;g3534c850ebf_2_1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34c850ebf_2_2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2" name="Google Shape;342;g3534c850ebf_2_2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34c850ebf_2_3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g3534c850ebf_2_3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534c850ebf_2_3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g3534c850ebf_2_3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34c850ebf_2_4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3" name="Google Shape;363;g3534c850ebf_2_4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34c850ebf_2_5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" name="Google Shape;370;g3534c850ebf_2_5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34c850ebf_2_6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7" name="Google Shape;377;g3534c850ebf_2_6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34c850ebf_2_7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4" name="Google Shape;384;g3534c850ebf_2_7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534c850ebf_2_8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1" name="Google Shape;391;g3534c850ebf_2_8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34c850ebf_1_74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" name="Google Shape;69;g3534c850ebf_1_74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534c850ebf_2_9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8" name="Google Shape;398;g3534c850ebf_2_9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34c850ebf_2_10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" name="Google Shape;405;g3534c850ebf_2_10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34c850ebf_2_12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2" name="Google Shape;412;g3534c850ebf_2_12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534c850ebf_2_13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g3534c850ebf_2_13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534c850ebf_2_14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1" name="Google Shape;431;g3534c850ebf_2_14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534c850ebf_2_10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1" name="Google Shape;441;g3534c850ebf_2_10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534c850ebf_2_20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3" name="Google Shape;453;g3534c850ebf_2_20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53e1abb4f4_1_5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1" name="Google Shape;461;g353e1abb4f4_1_5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534c850ebf_2_47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1" name="Google Shape;471;g3534c850ebf_2_47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534c850ebf_2_41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8" name="Google Shape;478;g3534c850ebf_2_41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83d757685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3583d757685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34c850ebf_2_42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4" name="Google Shape;484;g3534c850ebf_2_42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534c850ebf_2_48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0" name="Google Shape;490;g3534c850ebf_2_48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534c850ebf_2_38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g3534c850ebf_2_38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534c850ebf_2_39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4" name="Google Shape;504;g3534c850ebf_2_39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534c850ebf_2_24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1" name="Google Shape;511;g3534c850ebf_2_24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534c850ebf_2_25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8" name="Google Shape;518;g3534c850ebf_2_25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534c850ebf_2_27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5" name="Google Shape;525;g3534c850ebf_2_27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534c850ebf_2_27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g3534c850ebf_2_27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534c850ebf_2_28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9" name="Google Shape;539;g3534c850ebf_2_28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534c850ebf_2_29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6" name="Google Shape;546;g3534c850ebf_2_29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" name="Google Shape;84;p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34c850ebf_2_29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3" name="Google Shape;553;g3534c850ebf_2_29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534c850ebf_2_30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0" name="Google Shape;560;g3534c850ebf_2_30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534c850ebf_2_31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7" name="Google Shape;567;g3534c850ebf_2_31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534c850ebf_2_32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4" name="Google Shape;574;g3534c850ebf_2_32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534c850ebf_2_32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1" name="Google Shape;581;g3534c850ebf_2_32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534c850ebf_2_33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8" name="Google Shape;588;g3534c850ebf_2_33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534c850ebf_2_33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5" name="Google Shape;595;g3534c850ebf_2_33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534c850ebf_2_34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2" name="Google Shape;602;g3534c850ebf_2_34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534c850ebf_2_35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9" name="Google Shape;609;g3534c850ebf_2_35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534c850ebf_2_36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6" name="Google Shape;616;g3534c850ebf_2_36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34c850ebf_1_73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2" name="Google Shape;92;g3534c850ebf_1_73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534c850ebf_2_37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3" name="Google Shape;623;g3534c850ebf_2_37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534c850ebf_2_38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0" name="Google Shape;630;g3534c850ebf_2_38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535e628fd5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8" name="Google Shape;638;g3535e628fd5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853c110563_0_2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4" name="Google Shape;644;g3853c110563_0_2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" type="body"/>
          </p:nvPr>
        </p:nvSpPr>
        <p:spPr>
          <a:xfrm>
            <a:off x="249504" y="628650"/>
            <a:ext cx="5266791" cy="1161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ctrTitle"/>
          </p:nvPr>
        </p:nvSpPr>
        <p:spPr>
          <a:xfrm>
            <a:off x="1434846" y="161036"/>
            <a:ext cx="286702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subTitle"/>
          </p:nvPr>
        </p:nvSpPr>
        <p:spPr>
          <a:xfrm>
            <a:off x="86664" y="2450693"/>
            <a:ext cx="4694555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5760719" cy="7193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6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" type="body"/>
          </p:nvPr>
        </p:nvSpPr>
        <p:spPr>
          <a:xfrm>
            <a:off x="249504" y="628650"/>
            <a:ext cx="5266791" cy="1161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jp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jp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jp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jp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jp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jpg"/><Relationship Id="rId4" Type="http://schemas.openxmlformats.org/officeDocument/2006/relationships/image" Target="../media/image7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jpg"/><Relationship Id="rId4" Type="http://schemas.openxmlformats.org/officeDocument/2006/relationships/image" Target="../media/image7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jp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www.tutorialspoint.com/data_structures_algorithms/" TargetMode="External"/><Relationship Id="rId4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www.tutorialspoint.com/data_structures_algorithms/" TargetMode="External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jpg"/><Relationship Id="rId4" Type="http://schemas.openxmlformats.org/officeDocument/2006/relationships/image" Target="../media/image5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jpg"/><Relationship Id="rId4" Type="http://schemas.openxmlformats.org/officeDocument/2006/relationships/image" Target="../media/image5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jpg"/><Relationship Id="rId4" Type="http://schemas.openxmlformats.org/officeDocument/2006/relationships/image" Target="../media/image5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jpg"/><Relationship Id="rId4" Type="http://schemas.openxmlformats.org/officeDocument/2006/relationships/image" Target="../media/image5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2.jpg"/><Relationship Id="rId4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jpg"/><Relationship Id="rId4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jpg"/><Relationship Id="rId4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jpg"/><Relationship Id="rId4" Type="http://schemas.openxmlformats.org/officeDocument/2006/relationships/image" Target="../media/image5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jpg"/><Relationship Id="rId4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jpg"/><Relationship Id="rId4" Type="http://schemas.openxmlformats.org/officeDocument/2006/relationships/image" Target="../media/image5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jpg"/><Relationship Id="rId4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jpg"/><Relationship Id="rId4" Type="http://schemas.openxmlformats.org/officeDocument/2006/relationships/image" Target="../media/image5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jpg"/><Relationship Id="rId4" Type="http://schemas.openxmlformats.org/officeDocument/2006/relationships/image" Target="../media/image5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slide" Target="/ppt/slides/slide2.xml"/><Relationship Id="rId4" Type="http://schemas.openxmlformats.org/officeDocument/2006/relationships/image" Target="../media/image4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jpg"/><Relationship Id="rId4" Type="http://schemas.openxmlformats.org/officeDocument/2006/relationships/slide" Target="/ppt/slides/slide2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slide" Target="/ppt/slides/slide2.xml"/><Relationship Id="rId4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jpg"/><Relationship Id="rId4" Type="http://schemas.openxmlformats.org/officeDocument/2006/relationships/image" Target="../media/image38.jpg"/><Relationship Id="rId5" Type="http://schemas.openxmlformats.org/officeDocument/2006/relationships/image" Target="../media/image71.jpg"/><Relationship Id="rId6" Type="http://schemas.openxmlformats.org/officeDocument/2006/relationships/image" Target="../media/image45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8.jpg"/><Relationship Id="rId4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jpg"/><Relationship Id="rId4" Type="http://schemas.openxmlformats.org/officeDocument/2006/relationships/image" Target="../media/image54.png"/><Relationship Id="rId5" Type="http://schemas.openxmlformats.org/officeDocument/2006/relationships/image" Target="../media/image5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tutorialspoint.com/data_structures_algorithms/" TargetMode="External"/><Relationship Id="rId4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1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0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3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tutorialspoint.com/data_structures_algorithms/" TargetMode="External"/><Relationship Id="rId4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4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visualgo.net/en/dfsbfs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/>
          <p:nvPr>
            <p:ph type="title"/>
          </p:nvPr>
        </p:nvSpPr>
        <p:spPr>
          <a:xfrm>
            <a:off x="1054100" y="1089025"/>
            <a:ext cx="3840479" cy="290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452"/>
              </a:buClr>
              <a:buSzPts val="1800"/>
              <a:buFont typeface="Tahoma"/>
              <a:buNone/>
            </a:pPr>
            <a:r>
              <a:rPr b="0" i="0" lang="en-US" sz="1800" u="none" strike="noStrike">
                <a:solidFill>
                  <a:srgbClr val="3C4452"/>
                </a:solidFill>
                <a:latin typeface="Tahoma"/>
                <a:ea typeface="Tahoma"/>
                <a:cs typeface="Tahoma"/>
                <a:sym typeface="Tahoma"/>
              </a:rPr>
              <a:t>Lecture: Graph Traversals (BFS, DFS)</a:t>
            </a:r>
            <a:endParaRPr sz="20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48eb498df_0_57"/>
          <p:cNvSpPr txBox="1"/>
          <p:nvPr/>
        </p:nvSpPr>
        <p:spPr>
          <a:xfrm>
            <a:off x="2104404" y="161025"/>
            <a:ext cx="2071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0" name="Google Shape;110;g3548eb498df_0_57"/>
          <p:cNvSpPr txBox="1"/>
          <p:nvPr/>
        </p:nvSpPr>
        <p:spPr>
          <a:xfrm>
            <a:off x="391750" y="677875"/>
            <a:ext cx="51552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during traversal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7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b="0" i="1" lang="en-US" sz="13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color </a:t>
            </a:r>
            <a:r>
              <a:rPr b="0" i="0" lang="en-US" sz="13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3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i="0" lang="en-US" sz="13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b="0" i="0" lang="en-US" sz="1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color 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each vertex visited (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skipping visited nodes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white: </a:t>
            </a:r>
            <a:r>
              <a:rPr b="0" i="0" lang="en-US" sz="1200" u="none" cap="none" strike="noStrike">
                <a:solidFill>
                  <a:srgbClr val="3C7F31"/>
                </a:solidFill>
                <a:latin typeface="Calibri"/>
                <a:ea typeface="Calibri"/>
                <a:cs typeface="Calibri"/>
                <a:sym typeface="Calibri"/>
              </a:rPr>
              <a:t>undiscovered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5765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gray: </a:t>
            </a:r>
            <a:r>
              <a:rPr b="0" i="0" lang="en-US" sz="1200" u="none" cap="none" strike="noStrike">
                <a:solidFill>
                  <a:srgbClr val="3C7F31"/>
                </a:solidFill>
                <a:latin typeface="Calibri"/>
                <a:ea typeface="Calibri"/>
                <a:cs typeface="Calibri"/>
                <a:sym typeface="Calibri"/>
              </a:rPr>
              <a:t>discovered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not finished processing 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5765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black: </a:t>
            </a:r>
            <a:r>
              <a:rPr b="0" i="0" lang="en-US" sz="1200" u="none" cap="none" strike="noStrike">
                <a:solidFill>
                  <a:srgbClr val="3C7F31"/>
                </a:solidFill>
                <a:latin typeface="Calibri"/>
                <a:ea typeface="Calibri"/>
                <a:cs typeface="Calibri"/>
                <a:sym typeface="Calibri"/>
              </a:rPr>
              <a:t>finished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1" lang="en-US" sz="1300" u="none" cap="none" strike="noStrike">
                <a:solidFill>
                  <a:srgbClr val="0000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π</a:t>
            </a:r>
            <a:r>
              <a:rPr b="0" i="0" lang="en-US" sz="13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3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b="0" i="0" lang="en-US" sz="13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] or </a:t>
            </a:r>
            <a:r>
              <a:rPr b="0" i="1" lang="en-US" sz="1300" u="none" cap="none" strike="noStrike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</a:t>
            </a:r>
            <a:r>
              <a:rPr b="0" i="0" lang="en-US" sz="13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3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b="0" i="0" lang="en-US" sz="13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b="0" i="0" lang="en-US" sz="1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predecessor </a:t>
            </a: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u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1" lang="en-US" sz="13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b="0" i="0" lang="en-US" sz="13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3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b="0" i="0" lang="en-US" sz="13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b="0" i="0" lang="en-US" sz="1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distance from source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3f12814cb_0_0"/>
          <p:cNvSpPr txBox="1"/>
          <p:nvPr/>
        </p:nvSpPr>
        <p:spPr>
          <a:xfrm>
            <a:off x="1368500" y="185500"/>
            <a:ext cx="3513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 another version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6" name="Google Shape;116;g353f12814cb_0_0" title="BFS_with_color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200" y="444475"/>
            <a:ext cx="3718850" cy="2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34c850ebf_1_0"/>
          <p:cNvSpPr txBox="1"/>
          <p:nvPr/>
        </p:nvSpPr>
        <p:spPr>
          <a:xfrm>
            <a:off x="680400" y="161025"/>
            <a:ext cx="4512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Basic idea behind breadth first search (BFS)</a:t>
            </a:r>
            <a:endParaRPr b="0" i="0" sz="17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2" name="Google Shape;122;g3534c850ebf_1_0"/>
          <p:cNvSpPr txBox="1"/>
          <p:nvPr/>
        </p:nvSpPr>
        <p:spPr>
          <a:xfrm>
            <a:off x="177550" y="1059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3534c850ebf_1_0"/>
          <p:cNvSpPr txBox="1"/>
          <p:nvPr/>
        </p:nvSpPr>
        <p:spPr>
          <a:xfrm>
            <a:off x="510050" y="532625"/>
            <a:ext cx="474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Given a graph </a:t>
            </a:r>
            <a:r>
              <a:rPr b="0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 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(</a:t>
            </a:r>
            <a:r>
              <a:rPr b="0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 , E 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), and a distinguished vertex </a:t>
            </a:r>
            <a:r>
              <a:rPr b="0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 (source)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systematically visit</a:t>
            </a:r>
            <a:r>
              <a:rPr b="1" i="1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each vertex v ∈ V 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that is </a:t>
            </a:r>
            <a:r>
              <a:rPr b="1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reachable from </a:t>
            </a:r>
            <a:r>
              <a:rPr b="1" i="1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b="1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1" i="0" sz="11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Builds a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BFS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tree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over the graph starting from a 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source vertex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1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4" name="Google Shape;124;g3534c850ebf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104" y="1601018"/>
            <a:ext cx="3012948" cy="113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34c850ebf_2_439"/>
          <p:cNvSpPr txBox="1"/>
          <p:nvPr/>
        </p:nvSpPr>
        <p:spPr>
          <a:xfrm>
            <a:off x="177550" y="1059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0" name="Google Shape;130;g3534c850ebf_2_4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079" y="1240356"/>
            <a:ext cx="3012948" cy="113842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3534c850ebf_2_439"/>
          <p:cNvSpPr txBox="1"/>
          <p:nvPr/>
        </p:nvSpPr>
        <p:spPr>
          <a:xfrm>
            <a:off x="1283200" y="191600"/>
            <a:ext cx="3399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5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Breadth-first search (Simulation 2)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2" name="Google Shape;132;g3534c850ebf_2_439" title="BFS_with_colors.png"/>
          <p:cNvPicPr preferRelativeResize="0"/>
          <p:nvPr/>
        </p:nvPicPr>
        <p:blipFill rotWithShape="1">
          <a:blip r:embed="rId4">
            <a:alphaModFix/>
          </a:blip>
          <a:srcRect b="0" l="0" r="51669" t="0"/>
          <a:stretch/>
        </p:blipFill>
        <p:spPr>
          <a:xfrm>
            <a:off x="3480900" y="457525"/>
            <a:ext cx="1797351" cy="2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g3534c850ebf_1_5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92" y="1126314"/>
            <a:ext cx="2601468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3534c850ebf_1_510" title="BFS_with_colors.png"/>
          <p:cNvPicPr preferRelativeResize="0"/>
          <p:nvPr/>
        </p:nvPicPr>
        <p:blipFill rotWithShape="1">
          <a:blip r:embed="rId4">
            <a:alphaModFix/>
          </a:blip>
          <a:srcRect b="0" l="0" r="51669" t="0"/>
          <a:stretch/>
        </p:blipFill>
        <p:spPr>
          <a:xfrm>
            <a:off x="3488000" y="356525"/>
            <a:ext cx="1919825" cy="288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3534c850ebf_1_510"/>
          <p:cNvSpPr txBox="1"/>
          <p:nvPr/>
        </p:nvSpPr>
        <p:spPr>
          <a:xfrm>
            <a:off x="500525" y="2402225"/>
            <a:ext cx="25239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Here, front of queue is on left side. Hence, dequeue from left (front) and enqueue from right (rear of queue)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0" name="Google Shape;140;g3534c850ebf_1_510"/>
          <p:cNvSpPr txBox="1"/>
          <p:nvPr/>
        </p:nvSpPr>
        <p:spPr>
          <a:xfrm>
            <a:off x="1283200" y="88350"/>
            <a:ext cx="3399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5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Breadth-first search (Simulation 2)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3534c850ebf_1_6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2" y="1037064"/>
            <a:ext cx="2788920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534c850ebf_1_615" title="BFS_with_colors.png"/>
          <p:cNvPicPr preferRelativeResize="0"/>
          <p:nvPr/>
        </p:nvPicPr>
        <p:blipFill rotWithShape="1">
          <a:blip r:embed="rId4">
            <a:alphaModFix/>
          </a:blip>
          <a:srcRect b="0" l="0" r="51669" t="0"/>
          <a:stretch/>
        </p:blipFill>
        <p:spPr>
          <a:xfrm>
            <a:off x="3480900" y="457525"/>
            <a:ext cx="1797351" cy="27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3534c850ebf_1_615"/>
          <p:cNvSpPr txBox="1"/>
          <p:nvPr/>
        </p:nvSpPr>
        <p:spPr>
          <a:xfrm>
            <a:off x="500525" y="2402225"/>
            <a:ext cx="25239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Here, front of queue is on left side. Hence, dequeue from left (front) and enqueue from right (rear of queue)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8" name="Google Shape;148;g3534c850ebf_1_615"/>
          <p:cNvSpPr txBox="1"/>
          <p:nvPr/>
        </p:nvSpPr>
        <p:spPr>
          <a:xfrm>
            <a:off x="1283200" y="117850"/>
            <a:ext cx="3399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5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Breadth-first search (Simulation 2)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3534c850ebf_1_6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42" y="1020489"/>
            <a:ext cx="2980944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3534c850ebf_1_623" title="BFS_with_colors.png"/>
          <p:cNvPicPr preferRelativeResize="0"/>
          <p:nvPr/>
        </p:nvPicPr>
        <p:blipFill rotWithShape="1">
          <a:blip r:embed="rId4">
            <a:alphaModFix/>
          </a:blip>
          <a:srcRect b="0" l="0" r="51669" t="0"/>
          <a:stretch/>
        </p:blipFill>
        <p:spPr>
          <a:xfrm>
            <a:off x="3480900" y="457525"/>
            <a:ext cx="1797351" cy="27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3534c850ebf_1_623"/>
          <p:cNvSpPr txBox="1"/>
          <p:nvPr/>
        </p:nvSpPr>
        <p:spPr>
          <a:xfrm>
            <a:off x="500525" y="2402225"/>
            <a:ext cx="25239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Here, front of queue is on left side. Hence, dequeue from left (front) and enqueue from right (rear of queue)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6" name="Google Shape;156;g3534c850ebf_1_623"/>
          <p:cNvSpPr txBox="1"/>
          <p:nvPr/>
        </p:nvSpPr>
        <p:spPr>
          <a:xfrm>
            <a:off x="1283200" y="103100"/>
            <a:ext cx="3399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5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Breadth-first search (Simulation 2)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3534c850ebf_1_6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042" y="1087502"/>
            <a:ext cx="2980944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3534c850ebf_1_631" title="BFS_with_colors.png"/>
          <p:cNvPicPr preferRelativeResize="0"/>
          <p:nvPr/>
        </p:nvPicPr>
        <p:blipFill rotWithShape="1">
          <a:blip r:embed="rId4">
            <a:alphaModFix/>
          </a:blip>
          <a:srcRect b="0" l="0" r="51669" t="0"/>
          <a:stretch/>
        </p:blipFill>
        <p:spPr>
          <a:xfrm>
            <a:off x="3480900" y="457525"/>
            <a:ext cx="1797351" cy="27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3534c850ebf_1_631"/>
          <p:cNvSpPr txBox="1"/>
          <p:nvPr/>
        </p:nvSpPr>
        <p:spPr>
          <a:xfrm>
            <a:off x="500525" y="2402225"/>
            <a:ext cx="25239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Here, front of queue is on left side. Hence, dequeue from left (front) and enqueue from right (rear of queue)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4" name="Google Shape;164;g3534c850ebf_1_631"/>
          <p:cNvSpPr txBox="1"/>
          <p:nvPr/>
        </p:nvSpPr>
        <p:spPr>
          <a:xfrm>
            <a:off x="1224200" y="73600"/>
            <a:ext cx="3399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5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Breadth-first search (Simulation 2)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3534c850ebf_1_6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42" y="1127114"/>
            <a:ext cx="2980944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3534c850ebf_1_639" title="BFS_with_colors.png"/>
          <p:cNvPicPr preferRelativeResize="0"/>
          <p:nvPr/>
        </p:nvPicPr>
        <p:blipFill rotWithShape="1">
          <a:blip r:embed="rId4">
            <a:alphaModFix/>
          </a:blip>
          <a:srcRect b="0" l="0" r="51669" t="0"/>
          <a:stretch/>
        </p:blipFill>
        <p:spPr>
          <a:xfrm>
            <a:off x="3480900" y="457525"/>
            <a:ext cx="1797351" cy="27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3534c850ebf_1_639"/>
          <p:cNvSpPr txBox="1"/>
          <p:nvPr/>
        </p:nvSpPr>
        <p:spPr>
          <a:xfrm>
            <a:off x="500525" y="2402225"/>
            <a:ext cx="25239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Here, front of queue is on left side. Hence, dequeue from left (front) and enqueue from right (rear of queue)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2" name="Google Shape;172;g3534c850ebf_1_639"/>
          <p:cNvSpPr txBox="1"/>
          <p:nvPr/>
        </p:nvSpPr>
        <p:spPr>
          <a:xfrm>
            <a:off x="1268450" y="73600"/>
            <a:ext cx="3399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5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Breadth-first search (Simulation 2)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g3534c850ebf_1_6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42" y="1087502"/>
            <a:ext cx="2980944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3534c850ebf_1_655" title="BFS_with_colors.png"/>
          <p:cNvPicPr preferRelativeResize="0"/>
          <p:nvPr/>
        </p:nvPicPr>
        <p:blipFill rotWithShape="1">
          <a:blip r:embed="rId4">
            <a:alphaModFix/>
          </a:blip>
          <a:srcRect b="0" l="0" r="51669" t="0"/>
          <a:stretch/>
        </p:blipFill>
        <p:spPr>
          <a:xfrm>
            <a:off x="3480900" y="457525"/>
            <a:ext cx="1797351" cy="27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534c850ebf_1_655"/>
          <p:cNvSpPr txBox="1"/>
          <p:nvPr/>
        </p:nvSpPr>
        <p:spPr>
          <a:xfrm>
            <a:off x="500525" y="2402225"/>
            <a:ext cx="25239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Here, front of queue is on left side. Hence, dequeue from left (front) and enqueue from right (rear of queue)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0" name="Google Shape;180;g3534c850ebf_1_655"/>
          <p:cNvSpPr txBox="1"/>
          <p:nvPr/>
        </p:nvSpPr>
        <p:spPr>
          <a:xfrm>
            <a:off x="1297950" y="80975"/>
            <a:ext cx="3399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5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Breadth-first search (Simulation 2)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/>
          <p:nvPr/>
        </p:nvSpPr>
        <p:spPr>
          <a:xfrm>
            <a:off x="2031351" y="56961"/>
            <a:ext cx="1703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Graph traversals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" name="Google Shape;50;p3"/>
          <p:cNvSpPr txBox="1"/>
          <p:nvPr/>
        </p:nvSpPr>
        <p:spPr>
          <a:xfrm>
            <a:off x="248350" y="331450"/>
            <a:ext cx="53700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 Traversal Purpose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-US" sz="1000">
                <a:solidFill>
                  <a:schemeClr val="dk1"/>
                </a:solidFill>
              </a:rPr>
              <a:t>Given a graph G=(V,E) and a starting vertex 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Visit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vertex v∈V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exactly once</a:t>
            </a:r>
            <a:endParaRPr b="1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Difference from Trees: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Graphs may contain cycles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→ risk of infinite recursion.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Graphs may be disconnected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→ not all vertices are reachable from one source.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" name="Google Shape;5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7525" y="1809775"/>
            <a:ext cx="2437882" cy="13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650" y="1809775"/>
            <a:ext cx="1996946" cy="12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3534c850ebf_1_6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42" y="1038814"/>
            <a:ext cx="2788920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3534c850ebf_1_663" title="BFS_with_colors.png"/>
          <p:cNvPicPr preferRelativeResize="0"/>
          <p:nvPr/>
        </p:nvPicPr>
        <p:blipFill rotWithShape="1">
          <a:blip r:embed="rId4">
            <a:alphaModFix/>
          </a:blip>
          <a:srcRect b="0" l="0" r="51669" t="0"/>
          <a:stretch/>
        </p:blipFill>
        <p:spPr>
          <a:xfrm>
            <a:off x="3480900" y="457525"/>
            <a:ext cx="1797351" cy="27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3534c850ebf_1_663"/>
          <p:cNvSpPr txBox="1"/>
          <p:nvPr/>
        </p:nvSpPr>
        <p:spPr>
          <a:xfrm>
            <a:off x="500525" y="2402225"/>
            <a:ext cx="25239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Here, front of queue is on left side. Hence, dequeue from left (front) and enqueue from right (rear of queue)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8" name="Google Shape;188;g3534c850ebf_1_663"/>
          <p:cNvSpPr txBox="1"/>
          <p:nvPr/>
        </p:nvSpPr>
        <p:spPr>
          <a:xfrm>
            <a:off x="1261075" y="95725"/>
            <a:ext cx="3399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5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Breadth-first search (Simulation 2)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3534c850ebf_1_6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542" y="1044089"/>
            <a:ext cx="2601468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3534c850ebf_1_671" title="BFS_with_colors.png"/>
          <p:cNvPicPr preferRelativeResize="0"/>
          <p:nvPr/>
        </p:nvPicPr>
        <p:blipFill rotWithShape="1">
          <a:blip r:embed="rId4">
            <a:alphaModFix/>
          </a:blip>
          <a:srcRect b="0" l="0" r="51669" t="0"/>
          <a:stretch/>
        </p:blipFill>
        <p:spPr>
          <a:xfrm>
            <a:off x="3480900" y="457525"/>
            <a:ext cx="1797351" cy="27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3534c850ebf_1_671"/>
          <p:cNvSpPr txBox="1"/>
          <p:nvPr/>
        </p:nvSpPr>
        <p:spPr>
          <a:xfrm>
            <a:off x="500525" y="2402225"/>
            <a:ext cx="25239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Here, front of queue is on left side. Hence, dequeue from left (front) and enqueue from right (rear of queue)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6" name="Google Shape;196;g3534c850ebf_1_671"/>
          <p:cNvSpPr txBox="1"/>
          <p:nvPr/>
        </p:nvSpPr>
        <p:spPr>
          <a:xfrm>
            <a:off x="1268450" y="103100"/>
            <a:ext cx="3399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5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Breadth-first search (Simulation 2)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3534c850ebf_1_6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267" y="1005564"/>
            <a:ext cx="2523744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3534c850ebf_1_695" title="BFS_with_colors.png"/>
          <p:cNvPicPr preferRelativeResize="0"/>
          <p:nvPr/>
        </p:nvPicPr>
        <p:blipFill rotWithShape="1">
          <a:blip r:embed="rId4">
            <a:alphaModFix/>
          </a:blip>
          <a:srcRect b="0" l="0" r="51669" t="0"/>
          <a:stretch/>
        </p:blipFill>
        <p:spPr>
          <a:xfrm>
            <a:off x="3480900" y="457525"/>
            <a:ext cx="1797351" cy="270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3534c850ebf_1_695"/>
          <p:cNvSpPr txBox="1"/>
          <p:nvPr/>
        </p:nvSpPr>
        <p:spPr>
          <a:xfrm>
            <a:off x="500525" y="2402225"/>
            <a:ext cx="25239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Here, front of queue is on left side. Hence, dequeue from left (front) and enqueue from right (rear of queue)</a:t>
            </a:r>
            <a:endParaRPr sz="11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4" name="Google Shape;204;g3534c850ebf_1_695"/>
          <p:cNvSpPr txBox="1"/>
          <p:nvPr/>
        </p:nvSpPr>
        <p:spPr>
          <a:xfrm>
            <a:off x="1290575" y="88350"/>
            <a:ext cx="33996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5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Breadth-first search (Simulation 2)</a:t>
            </a:r>
            <a:endParaRPr sz="15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534c850ebf_1_90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0" name="Google Shape;210;g3534c850ebf_1_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6993" y="462948"/>
            <a:ext cx="3017520" cy="1138428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3534c850ebf_1_90"/>
          <p:cNvSpPr txBox="1"/>
          <p:nvPr/>
        </p:nvSpPr>
        <p:spPr>
          <a:xfrm>
            <a:off x="472250" y="1848950"/>
            <a:ext cx="50367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1828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This graph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= (</a:t>
            </a:r>
            <a:r>
              <a:rPr b="0" i="1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 , E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 is connected,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since BFS visits </a:t>
            </a:r>
            <a:r>
              <a:rPr b="1" i="0" lang="en-US" sz="1000" u="sng" cap="none" strike="noStrike">
                <a:solidFill>
                  <a:srgbClr val="0032CC"/>
                </a:solidFill>
                <a:latin typeface="Trebuchet MS"/>
                <a:ea typeface="Trebuchet MS"/>
                <a:cs typeface="Trebuchet MS"/>
                <a:sym typeface="Trebuchet MS"/>
              </a:rPr>
              <a:t>all vertices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∈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starting from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BFS also finds the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shortest path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(fewest edges) </a:t>
            </a:r>
            <a:r>
              <a:rPr b="0" i="0" lang="en-US" sz="10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from 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to </a:t>
            </a:r>
            <a:r>
              <a:rPr b="0" i="0" lang="en-US" sz="10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any other vertex t.</a:t>
            </a:r>
            <a:endParaRPr b="0" i="0" sz="1000" u="sng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34c850ebf_1_703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 Tree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7" name="Google Shape;217;g3534c850ebf_1_7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2976" y="1456225"/>
            <a:ext cx="2525025" cy="12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3534c850ebf_1_703"/>
          <p:cNvSpPr txBox="1"/>
          <p:nvPr/>
        </p:nvSpPr>
        <p:spPr>
          <a:xfrm>
            <a:off x="498050" y="424100"/>
            <a:ext cx="492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BFS tree</a:t>
            </a:r>
            <a:r>
              <a:rPr b="0" i="0" lang="en-US" sz="1100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a tree formed during BFS that shows the </a:t>
            </a:r>
            <a:r>
              <a:rPr b="1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shortest paths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(in terms of edges) from the </a:t>
            </a:r>
            <a:r>
              <a:rPr b="0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source vertex to all other reachable vertices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 the graph.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34c850ebf_1_711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 Tree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4" name="Google Shape;224;g3534c850ebf_1_711"/>
          <p:cNvPicPr preferRelativeResize="0"/>
          <p:nvPr/>
        </p:nvPicPr>
        <p:blipFill rotWithShape="1">
          <a:blip r:embed="rId3">
            <a:alphaModFix/>
          </a:blip>
          <a:srcRect b="117890" l="43600" r="-43600" t="-117890"/>
          <a:stretch/>
        </p:blipFill>
        <p:spPr>
          <a:xfrm>
            <a:off x="1658467" y="727439"/>
            <a:ext cx="2162556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3534c850ebf_1_711" title="BFS_tree_n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87" y="339325"/>
            <a:ext cx="4827526" cy="290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534c850ebf_2_453"/>
          <p:cNvSpPr txBox="1"/>
          <p:nvPr/>
        </p:nvSpPr>
        <p:spPr>
          <a:xfrm>
            <a:off x="1558550" y="69175"/>
            <a:ext cx="34425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 </a:t>
            </a:r>
            <a:r>
              <a:rPr lang="en-US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Tree</a:t>
            </a:r>
            <a:endParaRPr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31" name="Google Shape;231;g3534c850ebf_2_453"/>
          <p:cNvPicPr preferRelativeResize="0"/>
          <p:nvPr/>
        </p:nvPicPr>
        <p:blipFill rotWithShape="1">
          <a:blip r:embed="rId3">
            <a:alphaModFix/>
          </a:blip>
          <a:srcRect b="117890" l="43600" r="-43600" t="-117890"/>
          <a:stretch/>
        </p:blipFill>
        <p:spPr>
          <a:xfrm>
            <a:off x="1658467" y="727439"/>
            <a:ext cx="2162556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534c850ebf_2_453" title="BFS_tree_new_P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938" y="308225"/>
            <a:ext cx="4933625" cy="21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534c850ebf_2_453"/>
          <p:cNvSpPr txBox="1"/>
          <p:nvPr/>
        </p:nvSpPr>
        <p:spPr>
          <a:xfrm>
            <a:off x="346650" y="2542350"/>
            <a:ext cx="5626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●"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Vertices are labeled with their distance from the source.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●"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Arrows point to each vertex’s ancestor.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●"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Solid lines = tree edges;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●"/>
            </a:pPr>
            <a:r>
              <a:rPr lang="en-US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dashed lines = non-tree (back) edges in this undirected graph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34c850ebf_2_464"/>
          <p:cNvSpPr txBox="1"/>
          <p:nvPr/>
        </p:nvSpPr>
        <p:spPr>
          <a:xfrm>
            <a:off x="1558550" y="69175"/>
            <a:ext cx="28074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39" name="Google Shape;239;g3534c850ebf_2_464"/>
          <p:cNvPicPr preferRelativeResize="0"/>
          <p:nvPr/>
        </p:nvPicPr>
        <p:blipFill rotWithShape="1">
          <a:blip r:embed="rId3">
            <a:alphaModFix/>
          </a:blip>
          <a:srcRect b="117890" l="43600" r="-43600" t="-117890"/>
          <a:stretch/>
        </p:blipFill>
        <p:spPr>
          <a:xfrm>
            <a:off x="1658467" y="727439"/>
            <a:ext cx="2162556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3534c850ebf_2_464" title="BFS_tree_p0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658" y="512875"/>
            <a:ext cx="3321285" cy="128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g3534c850ebf_2_464"/>
          <p:cNvSpPr txBox="1"/>
          <p:nvPr/>
        </p:nvSpPr>
        <p:spPr>
          <a:xfrm>
            <a:off x="163350" y="1912525"/>
            <a:ext cx="536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single BFS </a:t>
            </a:r>
            <a:r>
              <a:rPr b="0" i="0" lang="en-US" sz="10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from vertex A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only visits vertices in its </a:t>
            </a:r>
            <a:r>
              <a:rPr b="0" i="0" lang="en-US" sz="10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connected component.</a:t>
            </a:r>
            <a:endParaRPr b="0" i="0" sz="1000" u="sng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Vertices K and L are </a:t>
            </a:r>
            <a:r>
              <a:rPr b="0" i="0" lang="en-US" sz="10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not visited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if they are </a:t>
            </a:r>
            <a:r>
              <a:rPr b="0" i="0" lang="en-US" sz="10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not reachable from A.</a:t>
            </a:r>
            <a:endParaRPr b="0" i="0" sz="1000" u="sng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Trebuchet MS"/>
              <a:buChar char="●"/>
            </a:pPr>
            <a:r>
              <a:rPr b="0" i="0" lang="en-US" sz="1000" u="sng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To visit all vertices</a:t>
            </a:r>
            <a:r>
              <a:rPr b="0" i="0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1" i="0" lang="en-US" sz="1000" u="sng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perform BFS from each unvisited vertex in the graph.</a:t>
            </a:r>
            <a:endParaRPr b="0" i="0" sz="1000" u="none" cap="none" strike="noStrike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000"/>
              <a:buFont typeface="Trebuchet MS"/>
              <a:buChar char="○"/>
            </a:pPr>
            <a:r>
              <a:rPr b="0" i="0" lang="en-US" sz="1000" u="none" cap="none" strike="noStrike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This approach identifies </a:t>
            </a:r>
            <a:r>
              <a:rPr b="0" i="0" lang="en-US" sz="1000" u="sng" cap="none" strike="noStrike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all connected components</a:t>
            </a:r>
            <a:r>
              <a:rPr b="0" i="0" lang="en-US" sz="1000" u="none" cap="none" strike="noStrike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 in the graph.</a:t>
            </a:r>
            <a:endParaRPr b="0" i="0" sz="1000" u="none" cap="none" strike="noStrike">
              <a:solidFill>
                <a:srgbClr val="99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"/>
          <p:cNvSpPr txBox="1"/>
          <p:nvPr>
            <p:ph type="title"/>
          </p:nvPr>
        </p:nvSpPr>
        <p:spPr>
          <a:xfrm>
            <a:off x="737717" y="133858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Breadth-first search - Analysis</a:t>
            </a:r>
            <a:endParaRPr/>
          </a:p>
        </p:txBody>
      </p:sp>
      <p:sp>
        <p:nvSpPr>
          <p:cNvPr id="247" name="Google Shape;247;p6"/>
          <p:cNvSpPr txBox="1"/>
          <p:nvPr/>
        </p:nvSpPr>
        <p:spPr>
          <a:xfrm>
            <a:off x="49800" y="613025"/>
            <a:ext cx="5601900" cy="17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Time Complexity of BFS</a:t>
            </a:r>
            <a:endParaRPr b="1"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Outer </a:t>
            </a:r>
            <a:r>
              <a:rPr b="1"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while loop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processes nodes from the queue</a:t>
            </a:r>
            <a:b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Inner </a:t>
            </a:r>
            <a:r>
              <a:rPr b="1"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loop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examines all adjacent neighbors</a:t>
            </a:r>
            <a:b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At first glance, this may look like </a:t>
            </a:r>
            <a:r>
              <a:rPr lang="en-US" sz="10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nested loops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0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(suggesting higher complexity)</a:t>
            </a:r>
            <a:b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</a:t>
            </a:r>
            <a:r>
              <a:rPr b="1" lang="en-US" sz="1000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 Nesting does not multiply time by V × E independently</a:t>
            </a:r>
            <a:endParaRPr b="1" sz="1000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8" name="Google Shape;248;p6" title="BFS_with_colors.png"/>
          <p:cNvPicPr preferRelativeResize="0"/>
          <p:nvPr/>
        </p:nvPicPr>
        <p:blipFill rotWithShape="1">
          <a:blip r:embed="rId3">
            <a:alphaModFix/>
          </a:blip>
          <a:srcRect b="0" l="0" r="51669" t="0"/>
          <a:stretch/>
        </p:blipFill>
        <p:spPr>
          <a:xfrm>
            <a:off x="3936050" y="337675"/>
            <a:ext cx="1752549" cy="263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85483448d0_1_22"/>
          <p:cNvSpPr txBox="1"/>
          <p:nvPr>
            <p:ph type="title"/>
          </p:nvPr>
        </p:nvSpPr>
        <p:spPr>
          <a:xfrm>
            <a:off x="737717" y="133858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Breadth-first search - Analysis</a:t>
            </a:r>
            <a:endParaRPr/>
          </a:p>
        </p:txBody>
      </p:sp>
      <p:sp>
        <p:nvSpPr>
          <p:cNvPr id="254" name="Google Shape;254;g385483448d0_1_22"/>
          <p:cNvSpPr txBox="1"/>
          <p:nvPr/>
        </p:nvSpPr>
        <p:spPr>
          <a:xfrm>
            <a:off x="49800" y="613025"/>
            <a:ext cx="5601900" cy="23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05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Time Complexity of BFS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Outer While Loop – Node Processing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1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node enqueued &amp; dequeued once → 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O(V)</a:t>
            </a:r>
            <a:b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Inner For Loop – Edge Processing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1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-US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Directed Graph: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Each edge explored once → O(E)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1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-US" sz="1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Undirected Graph: 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edge explored twice → O(2E) ≈ O(E)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1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Time Required: 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O(E)</a:t>
            </a:r>
            <a:b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Char char="●"/>
            </a:pP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Overall Complexity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1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 processing = 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O(V)</a:t>
            </a: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1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Edge processing = 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O(E)</a:t>
            </a:r>
            <a:b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1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So, Total = </a:t>
            </a:r>
            <a:r>
              <a:rPr b="1"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O(V + E)</a:t>
            </a:r>
            <a:r>
              <a:rPr lang="en-US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(best, average, worst cases)</a:t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g385483448d0_1_22" title="BFS_with_colors.png"/>
          <p:cNvPicPr preferRelativeResize="0"/>
          <p:nvPr/>
        </p:nvPicPr>
        <p:blipFill rotWithShape="1">
          <a:blip r:embed="rId3">
            <a:alphaModFix/>
          </a:blip>
          <a:srcRect b="0" l="0" r="51669" t="0"/>
          <a:stretch/>
        </p:blipFill>
        <p:spPr>
          <a:xfrm>
            <a:off x="3936050" y="337675"/>
            <a:ext cx="1752549" cy="2636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3f12814cb_0_7"/>
          <p:cNvSpPr txBox="1"/>
          <p:nvPr/>
        </p:nvSpPr>
        <p:spPr>
          <a:xfrm>
            <a:off x="2031351" y="56961"/>
            <a:ext cx="1703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Graph traversals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" name="Google Shape;58;g353f12814cb_0_7"/>
          <p:cNvSpPr txBox="1"/>
          <p:nvPr/>
        </p:nvSpPr>
        <p:spPr>
          <a:xfrm>
            <a:off x="112400" y="331450"/>
            <a:ext cx="559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Difference from Trees: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Graphs may contain cycles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→ risk of infinite recursion.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Graphs may be disconnected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→ not all vertices are reachable from one source.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Use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loops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stack/queue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visited list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track progress.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g353f12814cb_0_7" title="Genetic stucture 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775" y="1416773"/>
            <a:ext cx="4757375" cy="17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534c850ebf_1_578"/>
          <p:cNvSpPr txBox="1"/>
          <p:nvPr/>
        </p:nvSpPr>
        <p:spPr>
          <a:xfrm>
            <a:off x="619475" y="185500"/>
            <a:ext cx="4491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r>
              <a:rPr lang="en-US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 Algorithm  with explanation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261" name="Google Shape;261;g3534c850ebf_1_578"/>
          <p:cNvGraphicFramePr/>
          <p:nvPr/>
        </p:nvGraphicFramePr>
        <p:xfrm>
          <a:off x="548425" y="45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{BDE7AA72-A9C9-4793-9B7D-83D84A73B47A}</a:tableStyleId>
              </a:tblPr>
              <a:tblGrid>
                <a:gridCol w="43322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BFS(G, s)  // G = (V, E), s is the source vertex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1.  for each vertex u in V: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2.         u.d = ∞      // Set distance to infinity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3.         u.p = NIL    // Set parent to NIL</a:t>
                      </a:r>
                      <a:br>
                        <a:rPr lang="en-US" sz="1000" u="none" cap="none" strike="noStrike"/>
                      </a:b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4.  s.d = 0          // Set the distance of the source vertex to 0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5.  Q = new Queue    // Initialize an empty queue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6.  Enqueue(Q, s)    // Enqueue the source vertex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7.  while Q is not empty: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8.      u = Dequeue(Q)         // Remove the front vertex from the queue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9.      for each vertex v in Adj[u]: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10.           if v.d == ∞:       // If vertex v has not been visited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11.                v.d = u.d + 1  // Set the distance of v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12.                v.p = u       // Set parent of v to u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13.                Enqueue(Q, v) // Enqueue vertex v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 txBox="1"/>
          <p:nvPr>
            <p:ph type="title"/>
          </p:nvPr>
        </p:nvSpPr>
        <p:spPr>
          <a:xfrm>
            <a:off x="325300" y="133850"/>
            <a:ext cx="4643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Breadth-first search - Printing a path from </a:t>
            </a:r>
            <a:r>
              <a:rPr i="1" lang="en-US">
                <a:latin typeface="Trebuchet MS"/>
                <a:ea typeface="Trebuchet MS"/>
                <a:cs typeface="Trebuchet MS"/>
                <a:sym typeface="Trebuchet MS"/>
              </a:rPr>
              <a:t>s </a:t>
            </a:r>
            <a:r>
              <a:rPr lang="en-US"/>
              <a:t>to </a:t>
            </a:r>
            <a:r>
              <a:rPr i="1" lang="en-US">
                <a:latin typeface="Trebuchet MS"/>
                <a:ea typeface="Trebuchet MS"/>
                <a:cs typeface="Trebuchet MS"/>
                <a:sym typeface="Trebuchet MS"/>
              </a:rPr>
              <a:t>v</a:t>
            </a:r>
            <a:endParaRPr/>
          </a:p>
        </p:txBody>
      </p:sp>
      <p:sp>
        <p:nvSpPr>
          <p:cNvPr id="267" name="Google Shape;267;p7"/>
          <p:cNvSpPr txBox="1"/>
          <p:nvPr/>
        </p:nvSpPr>
        <p:spPr>
          <a:xfrm>
            <a:off x="132275" y="540850"/>
            <a:ext cx="3429600" cy="21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1425">
            <a:spAutoFit/>
          </a:bodyPr>
          <a:lstStyle/>
          <a:p>
            <a:pPr indent="-114300" lvl="0" marL="114300" marR="0" rtl="0" algn="l">
              <a:lnSpc>
                <a:spcPct val="15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After BFS, we get a </a:t>
            </a:r>
            <a:r>
              <a:rPr b="1"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BFS tree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where each path from the </a:t>
            </a:r>
            <a:b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9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root to a node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shows the </a:t>
            </a:r>
            <a:r>
              <a:rPr b="1"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shortest path</a:t>
            </a: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 G.</a:t>
            </a:r>
            <a:b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14300" lvl="0" marL="114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This tree shows </a:t>
            </a:r>
            <a:r>
              <a:rPr i="0" lang="en-US" sz="9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how each vertex was reached from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the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source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315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14300" lvl="0" marL="114300" marR="0" rtl="0" algn="l">
              <a:lnSpc>
                <a:spcPct val="150000"/>
              </a:lnSpc>
              <a:spcBef>
                <a:spcPts val="315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predecessor info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</a:t>
            </a:r>
            <a:r>
              <a:rPr i="0" lang="en-US" sz="900" u="none" cap="none" strike="noStrike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u.π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stores the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previous node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on the path.</a:t>
            </a:r>
            <a:b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14300" lvl="0" marL="114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Tahoma"/>
              <a:buChar char="●"/>
            </a:pP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Using this info, we can easily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reconstruct or print the path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from the source </a:t>
            </a:r>
            <a:r>
              <a:rPr i="0" lang="en-US" sz="900" u="none" cap="none" strike="noStrike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to any node </a:t>
            </a:r>
            <a:r>
              <a:rPr i="0" lang="en-US" sz="900" u="none" cap="none" strike="noStrike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i="1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68" name="Google Shape;26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1875" y="2020875"/>
            <a:ext cx="2193250" cy="1155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7" title="BFS_tree_p1.png"/>
          <p:cNvPicPr preferRelativeResize="0"/>
          <p:nvPr/>
        </p:nvPicPr>
        <p:blipFill rotWithShape="1">
          <a:blip r:embed="rId4">
            <a:alphaModFix/>
          </a:blip>
          <a:srcRect b="0" l="59876" r="0" t="0"/>
          <a:stretch/>
        </p:blipFill>
        <p:spPr>
          <a:xfrm>
            <a:off x="3760175" y="408350"/>
            <a:ext cx="1697582" cy="161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85483448d0_0_11"/>
          <p:cNvSpPr txBox="1"/>
          <p:nvPr>
            <p:ph type="title"/>
          </p:nvPr>
        </p:nvSpPr>
        <p:spPr>
          <a:xfrm>
            <a:off x="325300" y="133850"/>
            <a:ext cx="4643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Breadth-first search - Printing a path from </a:t>
            </a:r>
            <a:r>
              <a:rPr i="1" lang="en-US">
                <a:latin typeface="Trebuchet MS"/>
                <a:ea typeface="Trebuchet MS"/>
                <a:cs typeface="Trebuchet MS"/>
                <a:sym typeface="Trebuchet MS"/>
              </a:rPr>
              <a:t>s </a:t>
            </a:r>
            <a:r>
              <a:rPr lang="en-US"/>
              <a:t>to </a:t>
            </a:r>
            <a:r>
              <a:rPr i="1" lang="en-US">
                <a:latin typeface="Trebuchet MS"/>
                <a:ea typeface="Trebuchet MS"/>
                <a:cs typeface="Trebuchet MS"/>
                <a:sym typeface="Trebuchet MS"/>
              </a:rPr>
              <a:t>v</a:t>
            </a:r>
            <a:endParaRPr/>
          </a:p>
        </p:txBody>
      </p:sp>
      <p:sp>
        <p:nvSpPr>
          <p:cNvPr id="275" name="Google Shape;275;g385483448d0_0_11"/>
          <p:cNvSpPr txBox="1"/>
          <p:nvPr/>
        </p:nvSpPr>
        <p:spPr>
          <a:xfrm>
            <a:off x="132274" y="540850"/>
            <a:ext cx="5363400" cy="8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1425">
            <a:spAutoFit/>
          </a:bodyPr>
          <a:lstStyle/>
          <a:p>
            <a:pPr indent="-131445" lvl="0" marL="156845" marR="0" rtl="0" algn="l">
              <a:lnSpc>
                <a:spcPct val="115000"/>
              </a:lnSpc>
              <a:spcBef>
                <a:spcPts val="315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Lucida Sans"/>
              <a:buChar char="•"/>
            </a:pPr>
            <a:r>
              <a:rPr lang="en-US" sz="9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BFS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tree shows </a:t>
            </a:r>
            <a:r>
              <a:rPr i="0" lang="en-US" sz="9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how each vertex was reached from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the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source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1445" lvl="0" marL="156845" marR="0" rtl="0" algn="l">
              <a:lnSpc>
                <a:spcPct val="115000"/>
              </a:lnSpc>
              <a:spcBef>
                <a:spcPts val="315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Lucida Sans"/>
              <a:buChar char="•"/>
            </a:pP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predecessor info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</a:t>
            </a:r>
            <a:r>
              <a:rPr i="0" lang="en-US" sz="900" u="none" cap="none" strike="noStrike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u.π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stores the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previous node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on the path.</a:t>
            </a:r>
            <a:endParaRPr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1445" lvl="0" marL="156845" marR="0" rtl="0" algn="l">
              <a:lnSpc>
                <a:spcPct val="115000"/>
              </a:lnSpc>
              <a:spcBef>
                <a:spcPts val="315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Lucida Sans"/>
              <a:buChar char="•"/>
            </a:pP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Using this info, we can easily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reconstruct or print the path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from the source </a:t>
            </a:r>
            <a:r>
              <a:rPr i="0" lang="en-US" sz="900" u="none" cap="none" strike="noStrike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to any node </a:t>
            </a:r>
            <a:r>
              <a:rPr i="0" lang="en-US" sz="900" u="none" cap="none" strike="noStrike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i="1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6" name="Google Shape;276;g385483448d0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4125" y="1843250"/>
            <a:ext cx="2521976" cy="13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385483448d0_0_11" title="BFS_tree_p0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714375"/>
            <a:ext cx="3004126" cy="116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385483448d0_0_11" title="BFS_tree_p1.png"/>
          <p:cNvPicPr preferRelativeResize="0"/>
          <p:nvPr/>
        </p:nvPicPr>
        <p:blipFill rotWithShape="1">
          <a:blip r:embed="rId5">
            <a:alphaModFix/>
          </a:blip>
          <a:srcRect b="0" l="59876" r="0" t="0"/>
          <a:stretch/>
        </p:blipFill>
        <p:spPr>
          <a:xfrm>
            <a:off x="4154700" y="408350"/>
            <a:ext cx="1510609" cy="14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34c850ebf_1_499"/>
          <p:cNvSpPr txBox="1"/>
          <p:nvPr/>
        </p:nvSpPr>
        <p:spPr>
          <a:xfrm>
            <a:off x="1353850" y="167125"/>
            <a:ext cx="32019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Applications of BFS </a:t>
            </a:r>
            <a:br>
              <a:rPr b="0" i="0" lang="en-US" sz="16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6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(Just know that th</a:t>
            </a:r>
            <a:r>
              <a:rPr lang="en-US" sz="16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ese can be done</a:t>
            </a:r>
            <a:r>
              <a:rPr b="0" i="0" lang="en-US" sz="16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b="0" i="0" sz="16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4" name="Google Shape;284;g3534c850ebf_1_499"/>
          <p:cNvSpPr txBox="1"/>
          <p:nvPr/>
        </p:nvSpPr>
        <p:spPr>
          <a:xfrm>
            <a:off x="401325" y="773825"/>
            <a:ext cx="5045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Shortest Path (Unweighted Graph)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Finding the shortest path in undirected or directed unweighted graphs using level-order traversal.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Bipartiteness Check: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Verifying if a graph can be divided into two disjoint sets using two-coloring.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 Detection (Undirected Graph):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Detecting cycles by checking for back edges during traversal.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 Connectivity: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Checking whether all vertices are reachable from a given starting point.</a:t>
            </a:r>
            <a:b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4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Implementation will be covered in CSE221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"/>
          <p:cNvSpPr txBox="1"/>
          <p:nvPr/>
        </p:nvSpPr>
        <p:spPr>
          <a:xfrm>
            <a:off x="2104404" y="161025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0" name="Google Shape;290;p10"/>
          <p:cNvSpPr txBox="1"/>
          <p:nvPr/>
        </p:nvSpPr>
        <p:spPr>
          <a:xfrm>
            <a:off x="663503" y="581525"/>
            <a:ext cx="4633200" cy="22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98450" lvl="0" marL="457200" marR="124587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Starts from an initial vertex. 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124587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Recursively visits each adjacent vertex.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Strategy to search </a:t>
            </a:r>
            <a:r>
              <a:rPr b="1" i="0" lang="en-US" sz="1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deeper</a:t>
            </a:r>
            <a:r>
              <a:rPr b="0" i="0" lang="en-US" sz="1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into the graph, unlike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BFS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which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fans out.</a:t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explores edges from the </a:t>
            </a:r>
            <a:r>
              <a:rPr b="1" i="0" lang="en-US" sz="11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recently discovered vertex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unexplored edges.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0" i="0" lang="en-US" sz="11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all edges of a vertex are explored, it backtracks to its parent.</a:t>
            </a:r>
            <a:endParaRPr b="0" i="0" sz="110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2CC"/>
              </a:buClr>
              <a:buSzPts val="1100"/>
              <a:buFont typeface="Calibri"/>
              <a:buChar char="●"/>
            </a:pPr>
            <a:r>
              <a:rPr b="0" i="0" lang="en-US" sz="1100" u="sng" cap="none" strike="noStrike">
                <a:solidFill>
                  <a:srgbClr val="0032CC"/>
                </a:solidFill>
                <a:latin typeface="Calibri"/>
                <a:ea typeface="Calibri"/>
                <a:cs typeface="Calibri"/>
                <a:sym typeface="Calibri"/>
              </a:rPr>
              <a:t>If any vertices remain undiscovered</a:t>
            </a:r>
            <a:r>
              <a:rPr b="0" i="0" lang="en-US" sz="1100" u="none" cap="none" strike="noStrike">
                <a:solidFill>
                  <a:srgbClr val="0032CC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1100" u="sng" cap="none" strike="noStrike">
                <a:solidFill>
                  <a:srgbClr val="0032CC"/>
                </a:solidFill>
                <a:latin typeface="Calibri"/>
                <a:ea typeface="Calibri"/>
                <a:cs typeface="Calibri"/>
                <a:sym typeface="Calibri"/>
              </a:rPr>
              <a:t>DFS starts again from one of them.</a:t>
            </a:r>
            <a:endParaRPr b="0" i="0" sz="1100" u="sng" cap="none" strike="noStrike">
              <a:solidFill>
                <a:srgbClr val="0032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DFS produces a </a:t>
            </a:r>
            <a:r>
              <a:rPr b="0" i="0" lang="en-US" sz="11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depth-first forest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(collection of DFS trees)/DFS tree.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508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"/>
          <p:cNvSpPr txBox="1"/>
          <p:nvPr/>
        </p:nvSpPr>
        <p:spPr>
          <a:xfrm>
            <a:off x="1151824" y="-65925"/>
            <a:ext cx="34653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r>
              <a:rPr lang="en-US" sz="17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 (Simulation 1)</a:t>
            </a:r>
            <a:endParaRPr b="0" i="0" sz="1700" u="none" cap="none" strike="noStrike">
              <a:solidFill>
                <a:schemeClr val="dk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6" name="Google Shape;296;p13"/>
          <p:cNvSpPr txBox="1"/>
          <p:nvPr/>
        </p:nvSpPr>
        <p:spPr>
          <a:xfrm>
            <a:off x="1742948" y="3159734"/>
            <a:ext cx="1104900" cy="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-US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https://</a:t>
            </a:r>
            <a:r>
              <a:rPr b="0" i="0" lang="en-US" sz="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www.tutorialspoint.com/data_structures_algorithms/</a:t>
            </a:r>
            <a:endParaRPr b="0" i="0" sz="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7" name="Google Shape;29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375" y="344438"/>
            <a:ext cx="3356525" cy="27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13"/>
          <p:cNvSpPr txBox="1"/>
          <p:nvPr/>
        </p:nvSpPr>
        <p:spPr>
          <a:xfrm>
            <a:off x="3655825" y="789775"/>
            <a:ext cx="1971300" cy="16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Here, the top of the stack is at the upper side.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Push and pop both occur at the top.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34c850ebf_1_751"/>
          <p:cNvSpPr txBox="1"/>
          <p:nvPr/>
        </p:nvSpPr>
        <p:spPr>
          <a:xfrm>
            <a:off x="1151824" y="-65925"/>
            <a:ext cx="34653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6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1)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04" name="Google Shape;304;g3534c850ebf_1_751"/>
          <p:cNvSpPr txBox="1"/>
          <p:nvPr/>
        </p:nvSpPr>
        <p:spPr>
          <a:xfrm>
            <a:off x="1742948" y="3159734"/>
            <a:ext cx="1104900" cy="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-US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https://</a:t>
            </a:r>
            <a:r>
              <a:rPr b="0" i="0" lang="en-US" sz="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www.tutorialspoint.com/data_structures_algorithms/</a:t>
            </a:r>
            <a:endParaRPr b="0" i="0" sz="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g3534c850ebf_1_7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250" y="386125"/>
            <a:ext cx="3240750" cy="27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3534c850ebf_1_751"/>
          <p:cNvSpPr txBox="1"/>
          <p:nvPr/>
        </p:nvSpPr>
        <p:spPr>
          <a:xfrm>
            <a:off x="3570125" y="759150"/>
            <a:ext cx="1971300" cy="16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Here, the top of the stack is at the upper side.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Push and pop both occur at the top.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34c850ebf_1_769"/>
          <p:cNvSpPr txBox="1"/>
          <p:nvPr/>
        </p:nvSpPr>
        <p:spPr>
          <a:xfrm>
            <a:off x="2104404" y="161025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2" name="Google Shape;312;g3534c850ebf_1_769"/>
          <p:cNvSpPr txBox="1"/>
          <p:nvPr/>
        </p:nvSpPr>
        <p:spPr>
          <a:xfrm>
            <a:off x="391750" y="677875"/>
            <a:ext cx="5155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during traversal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17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b="0" i="1" lang="en-US" sz="11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color </a:t>
            </a:r>
            <a:r>
              <a:rPr b="0" i="0" lang="en-US" sz="11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1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i="0" lang="en-US" sz="11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color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each vertex visited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○"/>
            </a:pP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white: </a:t>
            </a:r>
            <a:r>
              <a:rPr b="0" i="0" lang="en-US" sz="1000" u="none" cap="none" strike="noStrike">
                <a:solidFill>
                  <a:srgbClr val="3C7F31"/>
                </a:solidFill>
                <a:latin typeface="Calibri"/>
                <a:ea typeface="Calibri"/>
                <a:cs typeface="Calibri"/>
                <a:sym typeface="Calibri"/>
              </a:rPr>
              <a:t>undiscovered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marR="5765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○"/>
            </a:pP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gray: </a:t>
            </a:r>
            <a:r>
              <a:rPr b="0" i="0" lang="en-US" sz="1000" u="none" cap="none" strike="noStrike">
                <a:solidFill>
                  <a:srgbClr val="3C7F31"/>
                </a:solidFill>
                <a:latin typeface="Calibri"/>
                <a:ea typeface="Calibri"/>
                <a:cs typeface="Calibri"/>
                <a:sym typeface="Calibri"/>
              </a:rPr>
              <a:t>discovered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not finished processing 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marR="5765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○"/>
            </a:pP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black: </a:t>
            </a:r>
            <a:r>
              <a:rPr b="0" i="0" lang="en-US" sz="1000" u="none" cap="none" strike="noStrike">
                <a:solidFill>
                  <a:srgbClr val="3C7F31"/>
                </a:solidFill>
                <a:latin typeface="Calibri"/>
                <a:ea typeface="Calibri"/>
                <a:cs typeface="Calibri"/>
                <a:sym typeface="Calibri"/>
              </a:rPr>
              <a:t>finished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1" lang="en-US" sz="1100" u="none" cap="none" strike="noStrike">
                <a:solidFill>
                  <a:srgbClr val="0000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π</a:t>
            </a:r>
            <a:r>
              <a:rPr b="0" i="0" lang="en-US" sz="11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b="0" i="0" lang="en-US" sz="11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] or </a:t>
            </a:r>
            <a:r>
              <a:rPr b="0" i="1" lang="en-US" sz="1100" u="none" cap="none" strike="noStrike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</a:t>
            </a:r>
            <a:r>
              <a:rPr b="0" i="0" lang="en-US" sz="11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1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b="0" i="0" lang="en-US" sz="11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predecessor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u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1" lang="en-US" sz="1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b="0" i="0" lang="en-US" sz="11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b="0" i="0" lang="en-US" sz="11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discovery time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(or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hops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the start) </a:t>
            </a:r>
            <a:r>
              <a:rPr b="1" i="0" lang="en-US" sz="11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IMPORTANT!!!!!</a:t>
            </a:r>
            <a:endParaRPr b="1" i="0" sz="1100" u="none" cap="none" strike="noStrike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1" lang="en-US" sz="1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b="0" i="0" lang="en-US" sz="11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i="0" lang="en-US" sz="11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finish time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– when processing of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all its descendants have finished.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34c850ebf_1_777"/>
          <p:cNvSpPr txBox="1"/>
          <p:nvPr/>
        </p:nvSpPr>
        <p:spPr>
          <a:xfrm>
            <a:off x="1349575" y="99800"/>
            <a:ext cx="2913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Algorithm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8" name="Google Shape;318;g3534c850ebf_1_777" title="DFS alg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5225" y="440200"/>
            <a:ext cx="1850426" cy="274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34c850ebf_2_0"/>
          <p:cNvSpPr txBox="1"/>
          <p:nvPr/>
        </p:nvSpPr>
        <p:spPr>
          <a:xfrm>
            <a:off x="1253700" y="99800"/>
            <a:ext cx="3252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2)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4" name="Google Shape;324;g3534c850ebf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114" y="809273"/>
            <a:ext cx="1741932" cy="9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3534c850ebf_2_0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5400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3f12814cb_0_15"/>
          <p:cNvSpPr txBox="1"/>
          <p:nvPr/>
        </p:nvSpPr>
        <p:spPr>
          <a:xfrm>
            <a:off x="1562175" y="56950"/>
            <a:ext cx="3544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Graph traversals [general structure]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" name="Google Shape;65;g353f12814cb_0_15"/>
          <p:cNvSpPr txBox="1"/>
          <p:nvPr/>
        </p:nvSpPr>
        <p:spPr>
          <a:xfrm>
            <a:off x="200200" y="1538775"/>
            <a:ext cx="55656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Traversal Process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b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1.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Insert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starting vertex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into stack/queue and visited list.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2.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Loop until stack/queue is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empty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Remove vertex from stack/queue.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○"/>
            </a:pPr>
            <a:r>
              <a:rPr b="0" i="0" lang="en-US" sz="10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 the vertex.</a:t>
            </a:r>
            <a:endParaRPr b="0" i="0" sz="1000" u="sng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Add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i="0" lang="en-US" sz="1000" u="none" cap="none" strike="noStrike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unvisited</a:t>
            </a:r>
            <a:r>
              <a:rPr b="1" i="0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i="0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neighbors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to stack/queue and visited list.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Disconnected Graphs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 After traversal, </a:t>
            </a:r>
            <a:r>
              <a:rPr b="1" i="0" lang="en-US" sz="10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check for unvisited vertices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and repeat from them.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6" name="Google Shape;66;g353f12814cb_0_15" title="Genetic stucture 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075" y="413825"/>
            <a:ext cx="3311250" cy="11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g3534c850ebf_2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151" y="741557"/>
            <a:ext cx="1741932" cy="1078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3534c850ebf_2_8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2450" y="374300"/>
            <a:ext cx="1799605" cy="266608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3534c850ebf_2_8"/>
          <p:cNvSpPr txBox="1"/>
          <p:nvPr/>
        </p:nvSpPr>
        <p:spPr>
          <a:xfrm>
            <a:off x="846650" y="0"/>
            <a:ext cx="453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2)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3534c850ebf_2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726" y="719607"/>
            <a:ext cx="1741932" cy="108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3534c850ebf_2_16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4300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3534c850ebf_2_16"/>
          <p:cNvSpPr txBox="1"/>
          <p:nvPr/>
        </p:nvSpPr>
        <p:spPr>
          <a:xfrm>
            <a:off x="846650" y="0"/>
            <a:ext cx="453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2)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g3534c850ebf_2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651" y="704782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3534c850ebf_2_24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3550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3534c850ebf_2_24"/>
          <p:cNvSpPr txBox="1"/>
          <p:nvPr/>
        </p:nvSpPr>
        <p:spPr>
          <a:xfrm>
            <a:off x="846650" y="0"/>
            <a:ext cx="453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2)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3534c850ebf_2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876" y="658407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3534c850ebf_2_32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1725" y="478725"/>
            <a:ext cx="1799605" cy="266608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g3534c850ebf_2_32"/>
          <p:cNvSpPr txBox="1"/>
          <p:nvPr/>
        </p:nvSpPr>
        <p:spPr>
          <a:xfrm>
            <a:off x="846650" y="0"/>
            <a:ext cx="453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2)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g3534c850ebf_2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776" y="620882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534c850ebf_2_39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0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3534c850ebf_2_39"/>
          <p:cNvSpPr txBox="1"/>
          <p:nvPr/>
        </p:nvSpPr>
        <p:spPr>
          <a:xfrm>
            <a:off x="846650" y="0"/>
            <a:ext cx="453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2)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g3534c850ebf_2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951" y="612107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3534c850ebf_2_45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0225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3534c850ebf_2_45"/>
          <p:cNvSpPr txBox="1"/>
          <p:nvPr/>
        </p:nvSpPr>
        <p:spPr>
          <a:xfrm>
            <a:off x="846650" y="0"/>
            <a:ext cx="453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2)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g3534c850ebf_2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251" y="612982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3534c850ebf_2_51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0250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3534c850ebf_2_51"/>
          <p:cNvSpPr txBox="1"/>
          <p:nvPr/>
        </p:nvSpPr>
        <p:spPr>
          <a:xfrm>
            <a:off x="846650" y="0"/>
            <a:ext cx="453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2)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g3534c850ebf_2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401" y="628757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3534c850ebf_2_66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9850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3534c850ebf_2_66"/>
          <p:cNvSpPr txBox="1"/>
          <p:nvPr/>
        </p:nvSpPr>
        <p:spPr>
          <a:xfrm>
            <a:off x="846650" y="0"/>
            <a:ext cx="453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2)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g3534c850ebf_2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676" y="551632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3534c850ebf_2_74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2675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3534c850ebf_2_74"/>
          <p:cNvSpPr txBox="1"/>
          <p:nvPr/>
        </p:nvSpPr>
        <p:spPr>
          <a:xfrm>
            <a:off x="846650" y="0"/>
            <a:ext cx="453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2)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g3534c850ebf_2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626" y="612957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g3534c850ebf_2_82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0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3534c850ebf_2_82"/>
          <p:cNvSpPr txBox="1"/>
          <p:nvPr/>
        </p:nvSpPr>
        <p:spPr>
          <a:xfrm>
            <a:off x="846650" y="0"/>
            <a:ext cx="453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2)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34c850ebf_1_742"/>
          <p:cNvSpPr txBox="1"/>
          <p:nvPr/>
        </p:nvSpPr>
        <p:spPr>
          <a:xfrm>
            <a:off x="2031351" y="56961"/>
            <a:ext cx="1703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Graph traversals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" name="Google Shape;72;g3534c850ebf_1_742"/>
          <p:cNvSpPr txBox="1"/>
          <p:nvPr/>
        </p:nvSpPr>
        <p:spPr>
          <a:xfrm>
            <a:off x="73625" y="355925"/>
            <a:ext cx="443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common graph traversal algorithms: BFS</a:t>
            </a:r>
            <a:r>
              <a:rPr b="1" lang="en-US" sz="1100">
                <a:solidFill>
                  <a:schemeClr val="dk1"/>
                </a:solidFill>
              </a:rPr>
              <a:t> &amp; DFS</a:t>
            </a:r>
            <a:endParaRPr b="1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3" name="Google Shape;73;g3534c850ebf_1_742"/>
          <p:cNvGraphicFramePr/>
          <p:nvPr/>
        </p:nvGraphicFramePr>
        <p:xfrm>
          <a:off x="73625" y="73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{BDE7AA72-A9C9-4793-9B7D-83D84A73B47A}</a:tableStyleId>
              </a:tblPr>
              <a:tblGrid>
                <a:gridCol w="2367225"/>
                <a:gridCol w="3251325"/>
              </a:tblGrid>
              <a:tr h="139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Breadth-First Search (BFS)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65100" lvl="0" marL="314325" marR="0" rtl="0" algn="l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Start with the </a:t>
                      </a:r>
                      <a:r>
                        <a:rPr b="1" lang="en-US" sz="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source vertex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65100" lvl="0" marL="314325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en-US" sz="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Explores </a:t>
                      </a:r>
                      <a:r>
                        <a:rPr b="1" lang="en-US" sz="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breadth-first (level-wise)</a:t>
                      </a:r>
                      <a:r>
                        <a:rPr lang="en-US" sz="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, visiting all neighbors at the </a:t>
                      </a:r>
                      <a:r>
                        <a:rPr b="1" lang="en-US" sz="800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current level</a:t>
                      </a:r>
                      <a:r>
                        <a:rPr lang="en-US" sz="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</a:t>
                      </a:r>
                      <a:r>
                        <a:rPr b="1" lang="en-US" sz="800">
                          <a:solidFill>
                            <a:srgbClr val="99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before</a:t>
                      </a:r>
                      <a:r>
                        <a:rPr lang="en-US" sz="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</a:t>
                      </a:r>
                      <a:r>
                        <a:rPr lang="en-US" sz="8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moving to the next</a:t>
                      </a:r>
                      <a:r>
                        <a:rPr lang="en-US" sz="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.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65100" lvl="0" marL="314325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Tahoma"/>
                        <a:buChar char="●"/>
                      </a:pPr>
                      <a:r>
                        <a:rPr lang="en-US" sz="800" u="sng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Uses Queue (FIFO)</a:t>
                      </a:r>
                      <a:endParaRPr sz="800" u="sng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Depth-First Search (DFS)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93675" lvl="0" marL="342900" marR="0" rtl="0" algn="l">
                        <a:lnSpc>
                          <a:spcPct val="2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Char char="●"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Start with the </a:t>
                      </a:r>
                      <a:r>
                        <a:rPr b="1" lang="en-US" sz="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source vertex</a:t>
                      </a:r>
                      <a:endParaRPr sz="800" u="sng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93675" lvl="0" marL="34290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Tahoma"/>
                        <a:buChar char="●"/>
                      </a:pPr>
                      <a:r>
                        <a:rPr lang="en-US" sz="8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Explores </a:t>
                      </a:r>
                      <a:r>
                        <a:rPr b="1" lang="en-US" sz="8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depth-first,</a:t>
                      </a:r>
                      <a:r>
                        <a:rPr lang="en-US" sz="800" u="sng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following one path as far as possible before backtracking when </a:t>
                      </a:r>
                      <a:r>
                        <a:rPr b="1" lang="en-US" sz="800" u="sng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all neighboring nodes have been visited (no further choices remain).</a:t>
                      </a:r>
                      <a:endParaRPr b="1" sz="800" u="sng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93675" lvl="0" marL="34290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Tahoma"/>
                        <a:buChar char="●"/>
                      </a:pPr>
                      <a:r>
                        <a:rPr b="1" lang="en-US" sz="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Recursively visit</a:t>
                      </a:r>
                      <a:r>
                        <a:rPr lang="en-US" sz="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each neighbor </a:t>
                      </a:r>
                      <a:r>
                        <a:rPr b="1" lang="en-US" sz="800">
                          <a:solidFill>
                            <a:schemeClr val="hlink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(</a:t>
                      </a:r>
                      <a:r>
                        <a:rPr b="1" lang="en-US" sz="800" u="sng">
                          <a:solidFill>
                            <a:schemeClr val="hlink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Recursive call stack</a:t>
                      </a:r>
                      <a:r>
                        <a:rPr b="1" lang="en-US" sz="800">
                          <a:solidFill>
                            <a:schemeClr val="hlink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b="1" sz="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93675" lvl="0" marL="342900" marR="0" rtl="0" algn="l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Tahoma"/>
                        <a:buChar char="●"/>
                      </a:pPr>
                      <a:r>
                        <a:rPr lang="en-US" sz="800" u="sng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Uses Stack (LIFO)</a:t>
                      </a:r>
                      <a:endParaRPr sz="800" u="sng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74" name="Google Shape;74;g3534c850ebf_1_742" title="rippl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76" y="2344975"/>
            <a:ext cx="1184325" cy="8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3534c850ebf_2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351" y="734507"/>
            <a:ext cx="1737360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3534c850ebf_2_97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800" y="374300"/>
            <a:ext cx="1799605" cy="266608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3534c850ebf_2_97"/>
          <p:cNvSpPr txBox="1"/>
          <p:nvPr/>
        </p:nvSpPr>
        <p:spPr>
          <a:xfrm>
            <a:off x="846650" y="0"/>
            <a:ext cx="453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2)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3534c850ebf_2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726" y="643507"/>
            <a:ext cx="1737360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3534c850ebf_2_103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2450" y="374300"/>
            <a:ext cx="1799605" cy="2666081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3534c850ebf_2_103"/>
          <p:cNvSpPr txBox="1"/>
          <p:nvPr/>
        </p:nvSpPr>
        <p:spPr>
          <a:xfrm>
            <a:off x="846650" y="0"/>
            <a:ext cx="4535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2)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34c850ebf_2_125"/>
          <p:cNvSpPr txBox="1"/>
          <p:nvPr>
            <p:ph type="title"/>
          </p:nvPr>
        </p:nvSpPr>
        <p:spPr>
          <a:xfrm>
            <a:off x="998750" y="122625"/>
            <a:ext cx="4175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Forests (Recap from tree terminologies)</a:t>
            </a:r>
            <a:endParaRPr/>
          </a:p>
        </p:txBody>
      </p:sp>
      <p:sp>
        <p:nvSpPr>
          <p:cNvPr id="415" name="Google Shape;415;g3534c850ebf_2_125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6" name="Google Shape;416;g3534c850ebf_2_125"/>
          <p:cNvSpPr txBox="1"/>
          <p:nvPr/>
        </p:nvSpPr>
        <p:spPr>
          <a:xfrm>
            <a:off x="243700" y="458950"/>
            <a:ext cx="53031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Forest: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Forest is a disjoint collection of trees 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17" name="Google Shape;417;g3534c850ebf_2_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750" y="1280925"/>
            <a:ext cx="1483200" cy="11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3534c850ebf_2_125"/>
          <p:cNvSpPr txBox="1"/>
          <p:nvPr/>
        </p:nvSpPr>
        <p:spPr>
          <a:xfrm>
            <a:off x="2237875" y="1236613"/>
            <a:ext cx="33585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 graph on left looks like a two sub-graphs but it is a </a:t>
            </a:r>
            <a:r>
              <a:rPr b="0" i="0" lang="en-US" sz="1150" u="sng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single disconnected graph</a:t>
            </a:r>
            <a: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</a:t>
            </a:r>
            <a:b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There are no cycles in the above graph. </a:t>
            </a:r>
            <a:b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Therefore it is a forest.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534c850ebf_2_133"/>
          <p:cNvSpPr txBox="1"/>
          <p:nvPr>
            <p:ph type="title"/>
          </p:nvPr>
        </p:nvSpPr>
        <p:spPr>
          <a:xfrm>
            <a:off x="130850" y="133850"/>
            <a:ext cx="5404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200">
            <a:spAutoFit/>
          </a:bodyPr>
          <a:lstStyle/>
          <a:p>
            <a:pPr indent="0" lvl="0" marL="44513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Trees and forests (Recap from tree terminologies)</a:t>
            </a:r>
            <a:endParaRPr/>
          </a:p>
          <a:p>
            <a:pPr indent="0" lvl="0" marL="44513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424" name="Google Shape;424;g3534c850ebf_2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367" y="979420"/>
            <a:ext cx="469392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3534c850ebf_2_133"/>
          <p:cNvSpPr txBox="1"/>
          <p:nvPr/>
        </p:nvSpPr>
        <p:spPr>
          <a:xfrm>
            <a:off x="130847" y="2717550"/>
            <a:ext cx="7449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6" name="Google Shape;426;g3534c850ebf_2_133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g3534c850ebf_2_133"/>
          <p:cNvSpPr txBox="1"/>
          <p:nvPr/>
        </p:nvSpPr>
        <p:spPr>
          <a:xfrm>
            <a:off x="264576" y="2934100"/>
            <a:ext cx="51426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8" name="Google Shape;428;g3534c850ebf_2_133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34c850ebf_2_142"/>
          <p:cNvSpPr txBox="1"/>
          <p:nvPr/>
        </p:nvSpPr>
        <p:spPr>
          <a:xfrm>
            <a:off x="130847" y="2692350"/>
            <a:ext cx="711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4" name="Google Shape;434;g3534c850ebf_2_142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g3534c850ebf_2_142"/>
          <p:cNvSpPr txBox="1"/>
          <p:nvPr/>
        </p:nvSpPr>
        <p:spPr>
          <a:xfrm>
            <a:off x="264577" y="2934100"/>
            <a:ext cx="53988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6" name="Google Shape;436;g3534c850ebf_2_142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37" name="Google Shape;437;g3534c850ebf_2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585333"/>
            <a:ext cx="5460999" cy="1505982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g3534c850ebf_2_142"/>
          <p:cNvSpPr txBox="1"/>
          <p:nvPr>
            <p:ph type="title"/>
          </p:nvPr>
        </p:nvSpPr>
        <p:spPr>
          <a:xfrm>
            <a:off x="130850" y="133850"/>
            <a:ext cx="5404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200">
            <a:spAutoFit/>
          </a:bodyPr>
          <a:lstStyle/>
          <a:p>
            <a:pPr indent="0" lvl="0" marL="44513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Trees and forests (Recap from tree terminologies)</a:t>
            </a:r>
            <a:endParaRPr/>
          </a:p>
          <a:p>
            <a:pPr indent="0" lvl="0" marL="44513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534c850ebf_2_109"/>
          <p:cNvSpPr txBox="1"/>
          <p:nvPr/>
        </p:nvSpPr>
        <p:spPr>
          <a:xfrm>
            <a:off x="1151826" y="105925"/>
            <a:ext cx="3961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tree or forest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44" name="Google Shape;444;g3534c850ebf_2_109"/>
          <p:cNvPicPr preferRelativeResize="0"/>
          <p:nvPr/>
        </p:nvPicPr>
        <p:blipFill rotWithShape="1">
          <a:blip r:embed="rId3">
            <a:alphaModFix/>
          </a:blip>
          <a:srcRect b="0" l="0" r="0" t="17334"/>
          <a:stretch/>
        </p:blipFill>
        <p:spPr>
          <a:xfrm>
            <a:off x="457625" y="529575"/>
            <a:ext cx="1622591" cy="105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3534c850ebf_2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763" y="1905505"/>
            <a:ext cx="1541461" cy="1051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3534c850ebf_2_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89192" y="2052282"/>
            <a:ext cx="1433008" cy="100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3534c850ebf_2_1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5200" y="486688"/>
            <a:ext cx="1433008" cy="1137363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3534c850ebf_2_109"/>
          <p:cNvSpPr/>
          <p:nvPr/>
        </p:nvSpPr>
        <p:spPr>
          <a:xfrm>
            <a:off x="992175" y="1474050"/>
            <a:ext cx="317700" cy="274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9" name="Google Shape;449;g3534c850ebf_2_109"/>
          <p:cNvSpPr/>
          <p:nvPr/>
        </p:nvSpPr>
        <p:spPr>
          <a:xfrm>
            <a:off x="2417225" y="2350250"/>
            <a:ext cx="568200" cy="32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0" name="Google Shape;450;g3534c850ebf_2_109"/>
          <p:cNvSpPr/>
          <p:nvPr/>
        </p:nvSpPr>
        <p:spPr>
          <a:xfrm>
            <a:off x="3717100" y="1705125"/>
            <a:ext cx="317700" cy="274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534c850ebf_2_200"/>
          <p:cNvSpPr txBox="1"/>
          <p:nvPr/>
        </p:nvSpPr>
        <p:spPr>
          <a:xfrm>
            <a:off x="1151826" y="105925"/>
            <a:ext cx="3961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</a:t>
            </a: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tree or </a:t>
            </a: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forest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6" name="Google Shape;456;g3534c850ebf_2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50" y="1029000"/>
            <a:ext cx="1545575" cy="10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3534c850ebf_2_200" title="DFS_tree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7000" y="783150"/>
            <a:ext cx="1430851" cy="17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3534c850ebf_2_200"/>
          <p:cNvSpPr/>
          <p:nvPr/>
        </p:nvSpPr>
        <p:spPr>
          <a:xfrm>
            <a:off x="1762313" y="1369700"/>
            <a:ext cx="568200" cy="32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53e1abb4f4_1_57"/>
          <p:cNvSpPr txBox="1"/>
          <p:nvPr/>
        </p:nvSpPr>
        <p:spPr>
          <a:xfrm>
            <a:off x="1151826" y="105925"/>
            <a:ext cx="3961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tree or forest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64" name="Google Shape;464;g353e1abb4f4_1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650" y="913450"/>
            <a:ext cx="1362625" cy="8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353e1abb4f4_1_57" title="DFS_tree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0625" y="570025"/>
            <a:ext cx="1430851" cy="17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353e1abb4f4_1_57"/>
          <p:cNvSpPr/>
          <p:nvPr/>
        </p:nvSpPr>
        <p:spPr>
          <a:xfrm>
            <a:off x="1560274" y="1138600"/>
            <a:ext cx="327600" cy="27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7" name="Google Shape;467;g353e1abb4f4_1_57"/>
          <p:cNvSpPr/>
          <p:nvPr/>
        </p:nvSpPr>
        <p:spPr>
          <a:xfrm>
            <a:off x="3424225" y="1177150"/>
            <a:ext cx="3774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68" name="Google Shape;468;g353e1abb4f4_1_57" title="DFS_tree_edges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3550" y="545125"/>
            <a:ext cx="1793401" cy="1838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534c850ebf_2_474"/>
          <p:cNvSpPr txBox="1"/>
          <p:nvPr/>
        </p:nvSpPr>
        <p:spPr>
          <a:xfrm>
            <a:off x="1595901" y="105925"/>
            <a:ext cx="3961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tree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4" name="Google Shape;474;g3534c850ebf_2_474"/>
          <p:cNvSpPr txBox="1"/>
          <p:nvPr/>
        </p:nvSpPr>
        <p:spPr>
          <a:xfrm>
            <a:off x="568525" y="2585000"/>
            <a:ext cx="50958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US" sz="800">
                <a:solidFill>
                  <a:schemeClr val="dk1"/>
                </a:solidFill>
              </a:rPr>
              <a:t>Vertices are annotated with their </a:t>
            </a:r>
            <a:r>
              <a:rPr b="1" lang="en-US" sz="800">
                <a:solidFill>
                  <a:schemeClr val="dk1"/>
                </a:solidFill>
              </a:rPr>
              <a:t>discovery</a:t>
            </a:r>
            <a:r>
              <a:rPr lang="en-US" sz="800">
                <a:solidFill>
                  <a:schemeClr val="dk1"/>
                </a:solidFill>
              </a:rPr>
              <a:t> and </a:t>
            </a:r>
            <a:r>
              <a:rPr b="1" lang="en-US" sz="800">
                <a:solidFill>
                  <a:schemeClr val="dk1"/>
                </a:solidFill>
              </a:rPr>
              <a:t>finish</a:t>
            </a:r>
            <a:r>
              <a:rPr lang="en-US" sz="800">
                <a:solidFill>
                  <a:schemeClr val="dk1"/>
                </a:solidFill>
              </a:rPr>
              <a:t> times.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en-US" sz="800">
                <a:solidFill>
                  <a:schemeClr val="dk1"/>
                </a:solidFill>
              </a:rPr>
              <a:t>Arrows point to each vertex’s ancestor.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b="1" lang="en-US" sz="800">
                <a:solidFill>
                  <a:schemeClr val="dk1"/>
                </a:solidFill>
              </a:rPr>
              <a:t>Solid lines</a:t>
            </a:r>
            <a:r>
              <a:rPr lang="en-US" sz="800">
                <a:solidFill>
                  <a:schemeClr val="dk1"/>
                </a:solidFill>
              </a:rPr>
              <a:t> → tree edges.</a:t>
            </a:r>
            <a:endParaRPr sz="8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b="1" lang="en-US" sz="800">
                <a:solidFill>
                  <a:schemeClr val="dk1"/>
                </a:solidFill>
              </a:rPr>
              <a:t>Dashed lines</a:t>
            </a:r>
            <a:r>
              <a:rPr lang="en-US" sz="800">
                <a:solidFill>
                  <a:schemeClr val="dk1"/>
                </a:solidFill>
              </a:rPr>
              <a:t> → non-tree edges (back edges in an undirected graph).</a:t>
            </a:r>
            <a:endParaRPr sz="8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75" name="Google Shape;475;g3534c850ebf_2_474" title="DFS_tree_p2_n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150" y="380413"/>
            <a:ext cx="4879499" cy="22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34c850ebf_2_411"/>
          <p:cNvSpPr txBox="1"/>
          <p:nvPr/>
        </p:nvSpPr>
        <p:spPr>
          <a:xfrm>
            <a:off x="645200" y="148775"/>
            <a:ext cx="4475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Edges </a:t>
            </a:r>
            <a:r>
              <a:rPr b="0" i="0" lang="en-US" sz="1500" u="sng" cap="none" strike="noStrike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  <a:t>(Not needed for CSE220)</a:t>
            </a:r>
            <a:r>
              <a:rPr b="0" i="0" lang="en-US" sz="15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1" name="Google Shape;481;g3534c850ebf_2_411"/>
          <p:cNvSpPr txBox="1"/>
          <p:nvPr/>
        </p:nvSpPr>
        <p:spPr>
          <a:xfrm>
            <a:off x="276300" y="632275"/>
            <a:ext cx="52776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DFS introduces an i</a:t>
            </a:r>
            <a:r>
              <a:rPr b="0" i="0" lang="en-US" sz="12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mportant distinction among edges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 the original graph: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●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Tree edge: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encounter new (white) vertex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●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Back edge: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from </a:t>
            </a:r>
            <a:r>
              <a:rPr b="0" i="0" lang="en-US" sz="12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descendent to ancestor</a:t>
            </a:r>
            <a:endParaRPr b="0" i="0" sz="12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●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Forward edge: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from </a:t>
            </a:r>
            <a:r>
              <a:rPr b="0" i="0" lang="en-US" sz="12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ancestor to descendent</a:t>
            </a:r>
            <a:endParaRPr b="0" i="0" sz="12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●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Cross edge: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between a tree or subtrees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Note: </a:t>
            </a:r>
            <a:r>
              <a:rPr b="0" i="0" lang="en-US" sz="1200" u="sng" cap="none" strike="noStrike">
                <a:solidFill>
                  <a:srgbClr val="0032CC"/>
                </a:solidFill>
                <a:latin typeface="Tahoma"/>
                <a:ea typeface="Tahoma"/>
                <a:cs typeface="Tahoma"/>
                <a:sym typeface="Tahoma"/>
              </a:rPr>
              <a:t>tree &amp; back edges are important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; most algorithms don’t distinguish forward &amp; cross</a:t>
            </a:r>
            <a:b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83d757685_0_0"/>
          <p:cNvSpPr txBox="1"/>
          <p:nvPr/>
        </p:nvSpPr>
        <p:spPr>
          <a:xfrm>
            <a:off x="545725" y="894125"/>
            <a:ext cx="4949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Alphabetical options: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Choose the alphabetically closest.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Numerical options: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Follow stated order (ascending/descending).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order given / mentioned: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Select any option (any neighboring node you want).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" name="Google Shape;80;g3583d757685_0_0"/>
          <p:cNvSpPr txBox="1"/>
          <p:nvPr/>
        </p:nvSpPr>
        <p:spPr>
          <a:xfrm>
            <a:off x="1254875" y="304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g3583d757685_0_0"/>
          <p:cNvSpPr txBox="1"/>
          <p:nvPr/>
        </p:nvSpPr>
        <p:spPr>
          <a:xfrm>
            <a:off x="1172875" y="272350"/>
            <a:ext cx="37458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Vertex</a:t>
            </a: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 Selection Rules in Traversal</a:t>
            </a:r>
            <a:endParaRPr b="0" i="0" sz="17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534c850ebf_2_429"/>
          <p:cNvSpPr txBox="1"/>
          <p:nvPr/>
        </p:nvSpPr>
        <p:spPr>
          <a:xfrm>
            <a:off x="130250" y="632275"/>
            <a:ext cx="55497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of these 4 edges:</a:t>
            </a:r>
            <a:b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1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Tree edge: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Connects a vertex to a newly discovered vertex,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building the DFS tree.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Back edge: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Points to an ancestor, identifying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cycle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the graph.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Forward edge: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helps in depth classification,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topological sorting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and identifying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strongly connected components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(SCCs).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Cross edge: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Connects nodes in </a:t>
            </a:r>
            <a:r>
              <a:rPr b="1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different DFS branches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or subtrees.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</a:t>
            </a:r>
            <a:r>
              <a:rPr b="1" i="0" lang="en-US" sz="14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Details of there edges will be covered in CSE221</a:t>
            </a:r>
            <a:endParaRPr b="1" i="0" sz="1400" u="none" cap="none" strike="noStrike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7" name="Google Shape;487;g3534c850ebf_2_429"/>
          <p:cNvSpPr txBox="1"/>
          <p:nvPr/>
        </p:nvSpPr>
        <p:spPr>
          <a:xfrm>
            <a:off x="645200" y="148775"/>
            <a:ext cx="4475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Edges </a:t>
            </a:r>
            <a:r>
              <a:rPr b="0" i="0" lang="en-US" sz="1500" u="none" cap="none" strike="noStrike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  <a:t>(Not needed for CSE220) </a:t>
            </a:r>
            <a:endParaRPr b="0" i="0" sz="1500" u="none" cap="none" strike="noStrike">
              <a:solidFill>
                <a:srgbClr val="9900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534c850ebf_2_485"/>
          <p:cNvSpPr txBox="1"/>
          <p:nvPr/>
        </p:nvSpPr>
        <p:spPr>
          <a:xfrm>
            <a:off x="1631176" y="97725"/>
            <a:ext cx="3961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93" name="Google Shape;493;g3534c850ebf_2_485" title="BFS_tree_p0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6850" y="564800"/>
            <a:ext cx="3593100" cy="13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3534c850ebf_2_485"/>
          <p:cNvSpPr txBox="1"/>
          <p:nvPr/>
        </p:nvSpPr>
        <p:spPr>
          <a:xfrm>
            <a:off x="125375" y="2022300"/>
            <a:ext cx="5466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single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DFS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from </a:t>
            </a:r>
            <a:r>
              <a:rPr b="0" i="0" lang="en-US" sz="10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vertex </a:t>
            </a:r>
            <a:r>
              <a:rPr b="1" i="0" lang="en-US" sz="10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visits only its </a:t>
            </a:r>
            <a:r>
              <a:rPr b="1" i="0" lang="en-US" sz="10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connected component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Vertices like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are not visited if they are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not reachable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from A.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Trebuchet MS"/>
              <a:buChar char="●"/>
            </a:pPr>
            <a:r>
              <a:rPr b="0" i="0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To visit </a:t>
            </a:r>
            <a:r>
              <a:rPr b="1" i="0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all vertices</a:t>
            </a:r>
            <a:r>
              <a:rPr b="0" i="0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, perform </a:t>
            </a:r>
            <a:r>
              <a:rPr b="1" i="0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DFS</a:t>
            </a:r>
            <a:r>
              <a:rPr b="0" i="0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 from </a:t>
            </a:r>
            <a:r>
              <a:rPr b="1" i="0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each unvisited vertex</a:t>
            </a:r>
            <a:r>
              <a:rPr b="0" i="0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000" u="none" cap="none" strike="noStrike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This ensures traversal of the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entire graph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including all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disconnected components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g3534c850ebf_2_387" title="DFS algo - Copy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351" y="483850"/>
            <a:ext cx="2084215" cy="2565749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g3534c850ebf_2_387"/>
          <p:cNvSpPr txBox="1"/>
          <p:nvPr/>
        </p:nvSpPr>
        <p:spPr>
          <a:xfrm>
            <a:off x="2682400" y="534300"/>
            <a:ext cx="2833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Running time: O(V²) + </a:t>
            </a:r>
            <a:r>
              <a:rPr lang="en-US" sz="1000">
                <a:solidFill>
                  <a:schemeClr val="dk1"/>
                </a:solidFill>
              </a:rPr>
              <a:t>O(V) = O(V²)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DFS_Visit is called on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vertex</a:t>
            </a:r>
            <a:endParaRPr b="0" i="0" sz="10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loop over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Adj[] can run up to |V| 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times per vertex in the worst case</a:t>
            </a: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1100" u="none" cap="none" strike="noStrike">
                <a:solidFill>
                  <a:srgbClr val="0032CC"/>
                </a:solidFill>
                <a:latin typeface="Arial"/>
                <a:ea typeface="Arial"/>
                <a:cs typeface="Arial"/>
                <a:sym typeface="Arial"/>
              </a:rPr>
              <a:t>How many times will DFS_Visit() actually be called?</a:t>
            </a:r>
            <a:endParaRPr b="1" i="1" sz="1100" u="none" cap="none" strike="noStrike">
              <a:solidFill>
                <a:srgbClr val="003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g3534c850ebf_2_387"/>
          <p:cNvSpPr txBox="1"/>
          <p:nvPr/>
        </p:nvSpPr>
        <p:spPr>
          <a:xfrm>
            <a:off x="1219175" y="99800"/>
            <a:ext cx="3140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search- Analysis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534c850ebf_2_399"/>
          <p:cNvSpPr txBox="1"/>
          <p:nvPr/>
        </p:nvSpPr>
        <p:spPr>
          <a:xfrm>
            <a:off x="1219175" y="99800"/>
            <a:ext cx="3140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search- Analysis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07" name="Google Shape;507;g3534c850ebf_2_399" title="DFS algo - Copy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351" y="483850"/>
            <a:ext cx="2084215" cy="2565749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g3534c850ebf_2_399"/>
          <p:cNvSpPr txBox="1"/>
          <p:nvPr/>
        </p:nvSpPr>
        <p:spPr>
          <a:xfrm>
            <a:off x="2386925" y="546550"/>
            <a:ext cx="32931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But often DFS is more efficient:</a:t>
            </a:r>
            <a:br>
              <a:rPr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lang="en-US" sz="10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Node Processing:</a:t>
            </a:r>
            <a:endParaRPr b="1" sz="10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○"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node is visited exactly once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○"/>
            </a:pPr>
            <a:r>
              <a:rPr i="0" lang="en-US" sz="1000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DFS_Visit() is called </a:t>
            </a:r>
            <a:r>
              <a:rPr b="1" i="0" lang="en-US" sz="1000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once per vertex</a:t>
            </a:r>
            <a:r>
              <a:rPr i="0" lang="en-US" sz="1000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i="0" sz="1000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5143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○"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So, time required: </a:t>
            </a:r>
            <a:r>
              <a:rPr i="0" lang="en-US" sz="1000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O(V)</a:t>
            </a:r>
            <a:br>
              <a:rPr i="0" lang="en-US" sz="1000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i="0" sz="1000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lang="en-US" sz="10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 Processing:</a:t>
            </a:r>
            <a:endParaRPr b="1" sz="1000" u="sng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○"/>
            </a:pPr>
            <a:r>
              <a:rPr lang="en-US" sz="10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Directed Graph: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Each edge is explored once → O(E)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○"/>
            </a:pPr>
            <a:r>
              <a:rPr lang="en-US" sz="1000" u="sng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Undirected Graph: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Each edge is explored twice (once per endpoint) → O(2E) ≈ O(E)</a:t>
            </a:r>
            <a:endParaRPr sz="10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571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○"/>
            </a:pP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So, t</a:t>
            </a:r>
            <a:r>
              <a:rPr lang="en-US" sz="1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ime required: O(E)</a:t>
            </a:r>
            <a:br>
              <a:rPr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So, total time = O(V + E) instead of O(V²)</a:t>
            </a:r>
            <a:b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34c850ebf_2_249"/>
          <p:cNvSpPr txBox="1"/>
          <p:nvPr/>
        </p:nvSpPr>
        <p:spPr>
          <a:xfrm>
            <a:off x="212200" y="76125"/>
            <a:ext cx="51627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</a:t>
            </a: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3</a:t>
            </a: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g3534c850ebf_2_249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15" name="Google Shape;515;g3534c850ebf_2_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800" y="601100"/>
            <a:ext cx="3873741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534c850ebf_2_259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21" name="Google Shape;521;g3534c850ebf_2_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775" y="601100"/>
            <a:ext cx="3878990" cy="2200380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534c850ebf_2_259"/>
          <p:cNvSpPr txBox="1"/>
          <p:nvPr/>
        </p:nvSpPr>
        <p:spPr>
          <a:xfrm>
            <a:off x="212200" y="76125"/>
            <a:ext cx="51627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3)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34c850ebf_2_272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28" name="Google Shape;528;g3534c850ebf_2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550" y="601100"/>
            <a:ext cx="3878990" cy="220038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3534c850ebf_2_272"/>
          <p:cNvSpPr txBox="1"/>
          <p:nvPr/>
        </p:nvSpPr>
        <p:spPr>
          <a:xfrm>
            <a:off x="212200" y="76125"/>
            <a:ext cx="51627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3)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534c850ebf_2_278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35" name="Google Shape;535;g3534c850ebf_2_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725" y="575950"/>
            <a:ext cx="3878990" cy="220038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3534c850ebf_2_278"/>
          <p:cNvSpPr txBox="1"/>
          <p:nvPr/>
        </p:nvSpPr>
        <p:spPr>
          <a:xfrm>
            <a:off x="212200" y="76125"/>
            <a:ext cx="51627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3)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534c850ebf_2_284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42" name="Google Shape;542;g3534c850ebf_2_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050" y="557600"/>
            <a:ext cx="3878990" cy="220038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3534c850ebf_2_284"/>
          <p:cNvSpPr txBox="1"/>
          <p:nvPr/>
        </p:nvSpPr>
        <p:spPr>
          <a:xfrm>
            <a:off x="212200" y="76125"/>
            <a:ext cx="51627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3)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34c850ebf_2_290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49" name="Google Shape;549;g3534c850ebf_2_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250" y="563700"/>
            <a:ext cx="3878990" cy="220038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3534c850ebf_2_290"/>
          <p:cNvSpPr txBox="1"/>
          <p:nvPr/>
        </p:nvSpPr>
        <p:spPr>
          <a:xfrm>
            <a:off x="212200" y="76125"/>
            <a:ext cx="51627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3)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/>
        </p:nvSpPr>
        <p:spPr>
          <a:xfrm>
            <a:off x="937450" y="92150"/>
            <a:ext cx="3532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Breadth-first search </a:t>
            </a: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(Simulation 1)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" name="Google Shape;87;p8"/>
          <p:cNvSpPr txBox="1"/>
          <p:nvPr/>
        </p:nvSpPr>
        <p:spPr>
          <a:xfrm>
            <a:off x="1742948" y="3159734"/>
            <a:ext cx="1104900" cy="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-US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https://</a:t>
            </a:r>
            <a:r>
              <a:rPr b="0" i="0" lang="en-US" sz="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www.tutorialspoint.com/data_structures_algorithms/</a:t>
            </a:r>
            <a:endParaRPr b="0" i="0" sz="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938" y="398579"/>
            <a:ext cx="3693374" cy="28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8"/>
          <p:cNvSpPr txBox="1"/>
          <p:nvPr/>
        </p:nvSpPr>
        <p:spPr>
          <a:xfrm>
            <a:off x="3998700" y="797575"/>
            <a:ext cx="1647000" cy="16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Here, front of queue is at the bottom.</a:t>
            </a:r>
            <a:b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Dequeue from bottom (front), enqueue from top (rear).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534c850ebf_2_296"/>
          <p:cNvSpPr txBox="1"/>
          <p:nvPr/>
        </p:nvSpPr>
        <p:spPr>
          <a:xfrm>
            <a:off x="51302" y="24500"/>
            <a:ext cx="4302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3)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3534c850ebf_2_296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57" name="Google Shape;557;g3534c850ebf_2_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525" y="557575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534c850ebf_2_302"/>
          <p:cNvSpPr txBox="1"/>
          <p:nvPr/>
        </p:nvSpPr>
        <p:spPr>
          <a:xfrm>
            <a:off x="51302" y="24500"/>
            <a:ext cx="4302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3)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3534c850ebf_2_302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64" name="Google Shape;564;g3534c850ebf_2_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725" y="601100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34c850ebf_2_315"/>
          <p:cNvSpPr txBox="1"/>
          <p:nvPr/>
        </p:nvSpPr>
        <p:spPr>
          <a:xfrm>
            <a:off x="51302" y="24500"/>
            <a:ext cx="4302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3)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3534c850ebf_2_315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71" name="Google Shape;571;g3534c850ebf_2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075" y="570500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534c850ebf_2_321"/>
          <p:cNvSpPr txBox="1"/>
          <p:nvPr/>
        </p:nvSpPr>
        <p:spPr>
          <a:xfrm>
            <a:off x="51302" y="24500"/>
            <a:ext cx="4302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3)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3534c850ebf_2_321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78" name="Google Shape;578;g3534c850ebf_2_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725" y="522238"/>
            <a:ext cx="4201023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534c850ebf_2_327"/>
          <p:cNvSpPr txBox="1"/>
          <p:nvPr/>
        </p:nvSpPr>
        <p:spPr>
          <a:xfrm>
            <a:off x="51300" y="24500"/>
            <a:ext cx="45948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   </a:t>
            </a: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(Simulation 3)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3534c850ebf_2_327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85" name="Google Shape;585;g3534c850ebf_2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800" y="496375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534c850ebf_2_333"/>
          <p:cNvSpPr txBox="1"/>
          <p:nvPr/>
        </p:nvSpPr>
        <p:spPr>
          <a:xfrm>
            <a:off x="51302" y="24500"/>
            <a:ext cx="43026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   Depth-first search (Simulation 3)</a:t>
            </a:r>
            <a:endParaRPr sz="12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7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1" name="Google Shape;591;g3534c850ebf_2_333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92" name="Google Shape;592;g3534c850ebf_2_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475" y="601100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534c850ebf_2_339"/>
          <p:cNvSpPr txBox="1"/>
          <p:nvPr/>
        </p:nvSpPr>
        <p:spPr>
          <a:xfrm>
            <a:off x="51300" y="24500"/>
            <a:ext cx="45063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   Depth-first search (Simulation 3)</a:t>
            </a:r>
            <a:endParaRPr sz="12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7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98" name="Google Shape;598;g3534c850ebf_2_339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99" name="Google Shape;599;g3534c850ebf_2_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825" y="522238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534c850ebf_2_345"/>
          <p:cNvSpPr txBox="1"/>
          <p:nvPr/>
        </p:nvSpPr>
        <p:spPr>
          <a:xfrm>
            <a:off x="51302" y="24500"/>
            <a:ext cx="43026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   Depth-first search (Simulation 3)</a:t>
            </a:r>
            <a:endParaRPr sz="12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7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5" name="Google Shape;605;g3534c850ebf_2_345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06" name="Google Shape;606;g3534c850ebf_2_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075" y="601100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534c850ebf_2_359"/>
          <p:cNvSpPr txBox="1"/>
          <p:nvPr/>
        </p:nvSpPr>
        <p:spPr>
          <a:xfrm>
            <a:off x="51302" y="24500"/>
            <a:ext cx="43026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   Depth-first search (Simulation 3)</a:t>
            </a:r>
            <a:endParaRPr sz="12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7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2" name="Google Shape;612;g3534c850ebf_2_359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13" name="Google Shape;613;g3534c850ebf_2_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275" y="522238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534c850ebf_2_365"/>
          <p:cNvSpPr txBox="1"/>
          <p:nvPr/>
        </p:nvSpPr>
        <p:spPr>
          <a:xfrm>
            <a:off x="51302" y="24500"/>
            <a:ext cx="43026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   Depth-first search (Simulation 3)</a:t>
            </a:r>
            <a:endParaRPr sz="12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7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19" name="Google Shape;619;g3534c850ebf_2_365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20" name="Google Shape;620;g3534c850ebf_2_3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175" y="496375"/>
            <a:ext cx="3920735" cy="2200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34c850ebf_1_733"/>
          <p:cNvSpPr txBox="1"/>
          <p:nvPr/>
        </p:nvSpPr>
        <p:spPr>
          <a:xfrm>
            <a:off x="937450" y="92150"/>
            <a:ext cx="35328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Breadth-first search (Simulation 1)</a:t>
            </a:r>
            <a:endParaRPr sz="17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5" name="Google Shape;95;g3534c850ebf_1_733"/>
          <p:cNvSpPr txBox="1"/>
          <p:nvPr/>
        </p:nvSpPr>
        <p:spPr>
          <a:xfrm>
            <a:off x="1742948" y="3159734"/>
            <a:ext cx="1104900" cy="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-US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https://</a:t>
            </a:r>
            <a:r>
              <a:rPr b="0" i="0" lang="en-US" sz="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www.tutorialspoint.com/data_structures_algorithms/</a:t>
            </a:r>
            <a:endParaRPr b="0" i="0" sz="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g3534c850ebf_1_7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225" y="457000"/>
            <a:ext cx="3472850" cy="27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g3534c850ebf_1_733"/>
          <p:cNvSpPr txBox="1"/>
          <p:nvPr/>
        </p:nvSpPr>
        <p:spPr>
          <a:xfrm>
            <a:off x="3949725" y="797575"/>
            <a:ext cx="1695900" cy="16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Here, front of queue is at the bottom.</a:t>
            </a:r>
            <a:b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Dequeue from bottom (front), enqueue from top (rear).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534c850ebf_2_371"/>
          <p:cNvSpPr txBox="1"/>
          <p:nvPr/>
        </p:nvSpPr>
        <p:spPr>
          <a:xfrm>
            <a:off x="51302" y="24500"/>
            <a:ext cx="43026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8001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   Depth-first search (Simulation 3)</a:t>
            </a:r>
            <a:endParaRPr sz="1200">
              <a:solidFill>
                <a:schemeClr val="dk1"/>
              </a:solidFill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7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26" name="Google Shape;626;g3534c850ebf_2_371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27" name="Google Shape;627;g3534c850ebf_2_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075" y="667800"/>
            <a:ext cx="3920735" cy="2200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534c850ebf_2_380"/>
          <p:cNvSpPr txBox="1"/>
          <p:nvPr/>
        </p:nvSpPr>
        <p:spPr>
          <a:xfrm>
            <a:off x="-661975" y="142875"/>
            <a:ext cx="63252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Applications of DFS </a:t>
            </a:r>
            <a:br>
              <a:rPr lang="en-US" sz="16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6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(Just know that these can be done)</a:t>
            </a:r>
            <a:endParaRPr sz="16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3534c850ebf_2_380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4" name="Google Shape;634;g3534c850ebf_2_380"/>
          <p:cNvSpPr txBox="1"/>
          <p:nvPr/>
        </p:nvSpPr>
        <p:spPr>
          <a:xfrm>
            <a:off x="441700" y="780550"/>
            <a:ext cx="4933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Topological Sorting: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Ordering vertices in a directed acyclic graph (DAG).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Strongly Connected Components (SCC):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Identifying subsets of vertices where every vertex is reachable from every other vertex.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Cycle Detection: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Detecting cycles in directed graphs using back edges.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Path Finding: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Finding paths between vertices in a graph.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Solving puzzles/mazes: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Like the Knight’s Tour problem or Sudoku.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0" lang="en-US" sz="14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Implementation will be covered in CSE221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35" name="Google Shape;635;g3534c850ebf_2_380" title="Untitle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4575" y="0"/>
            <a:ext cx="1498650" cy="833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535e628fd5_0_0"/>
          <p:cNvSpPr txBox="1"/>
          <p:nvPr>
            <p:ph type="title"/>
          </p:nvPr>
        </p:nvSpPr>
        <p:spPr>
          <a:xfrm>
            <a:off x="737475" y="1126050"/>
            <a:ext cx="42477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solidFill>
                  <a:schemeClr val="dk1"/>
                </a:solidFill>
              </a:rPr>
              <a:t>Use the following link to generate and traverse graphs: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https://visualgo.net/en/dfsbfs</a:t>
            </a:r>
            <a:endParaRPr sz="12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641" name="Google Shape;641;g3535e628fd5_0_0"/>
          <p:cNvSpPr txBox="1"/>
          <p:nvPr/>
        </p:nvSpPr>
        <p:spPr>
          <a:xfrm>
            <a:off x="626527" y="208875"/>
            <a:ext cx="4302600" cy="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Interactive Graph Traversal with VisuAlgo</a:t>
            </a:r>
            <a:endParaRPr sz="17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853c110563_0_27"/>
          <p:cNvSpPr txBox="1"/>
          <p:nvPr>
            <p:ph type="title"/>
          </p:nvPr>
        </p:nvSpPr>
        <p:spPr>
          <a:xfrm>
            <a:off x="2335151" y="1126050"/>
            <a:ext cx="17370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50">
                <a:solidFill>
                  <a:srgbClr val="000000"/>
                </a:solidFill>
              </a:rPr>
              <a:t>The End</a:t>
            </a:r>
            <a:endParaRPr sz="24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25" y="357975"/>
            <a:ext cx="2739350" cy="27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/>
          <p:cNvSpPr txBox="1"/>
          <p:nvPr/>
        </p:nvSpPr>
        <p:spPr>
          <a:xfrm>
            <a:off x="1368500" y="0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2905450" y="357975"/>
            <a:ext cx="28074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en-US" sz="110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lang="en-US" sz="1100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i="1" lang="en-US" sz="110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lang="en-US" sz="1100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lang="en-US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distance from source</a:t>
            </a:r>
            <a:endParaRPr sz="1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Font typeface="Calibri"/>
              <a:buChar char="●"/>
            </a:pPr>
            <a:r>
              <a:rPr i="1" lang="en-US" sz="1100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π</a:t>
            </a:r>
            <a:r>
              <a:rPr lang="en-US" sz="1100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i="1" lang="en-US" sz="110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lang="en-US" sz="1100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] or </a:t>
            </a:r>
            <a:r>
              <a:rPr i="1" lang="en-US" sz="1100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</a:t>
            </a:r>
            <a:r>
              <a:rPr lang="en-US" sz="1100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i="1" lang="en-US" sz="110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lang="en-US" sz="1100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lang="en-US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predecessor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u</a:t>
            </a:r>
            <a:endParaRPr sz="1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2025-05-02T12:21:58Z</dcterms:created>
  <dc:creator>Fadi Al Machot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2025-05-02T00:00:00Z</vt:filetime>
  </property>
  <property fmtid="{D5CDD505-2E9C-101B-9397-08002B2CF9AE}" pid="5" name="Producer">
    <vt:lpwstr>Microsoft® PowerPoint® for Microsoft 365</vt:lpwstr>
  </property>
</Properties>
</file>